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bin Bold" panose="020B0604020202020204" charset="0"/>
      <p:regular r:id="rId27"/>
    </p:embeddedFont>
    <p:embeddedFont>
      <p:font typeface="Muli" panose="020B0604020202020204" charset="0"/>
      <p:regular r:id="rId28"/>
    </p:embeddedFont>
    <p:embeddedFont>
      <p:font typeface="Muli Bold" panose="020B0604020202020204" charset="0"/>
      <p:regular r:id="rId29"/>
    </p:embeddedFont>
    <p:embeddedFont>
      <p:font typeface="Muli Extra-Light" panose="020B0604020202020204" charset="0"/>
      <p:regular r:id="rId30"/>
    </p:embeddedFont>
    <p:embeddedFont>
      <p:font typeface="Muli Semi-Bold"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flipV="1">
            <a:off x="12005738" y="2260462"/>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2"/>
            <a:stretch>
              <a:fillRect/>
            </a:stretch>
          </a:blipFill>
        </p:spPr>
        <p:txBody>
          <a:bodyPr/>
          <a:lstStyle/>
          <a:p>
            <a:endParaRPr lang="en-US"/>
          </a:p>
        </p:txBody>
      </p:sp>
      <p:grpSp>
        <p:nvGrpSpPr>
          <p:cNvPr id="3" name="Group 3"/>
          <p:cNvGrpSpPr/>
          <p:nvPr/>
        </p:nvGrpSpPr>
        <p:grpSpPr>
          <a:xfrm>
            <a:off x="1538968" y="2036307"/>
            <a:ext cx="11330431" cy="6463397"/>
            <a:chOff x="0" y="0"/>
            <a:chExt cx="15107241" cy="8617862"/>
          </a:xfrm>
        </p:grpSpPr>
        <p:sp>
          <p:nvSpPr>
            <p:cNvPr id="4" name="TextBox 4"/>
            <p:cNvSpPr txBox="1"/>
            <p:nvPr/>
          </p:nvSpPr>
          <p:spPr>
            <a:xfrm>
              <a:off x="0" y="0"/>
              <a:ext cx="4915988" cy="609600"/>
            </a:xfrm>
            <a:prstGeom prst="rect">
              <a:avLst/>
            </a:prstGeom>
          </p:spPr>
          <p:txBody>
            <a:bodyPr lIns="0" tIns="0" rIns="0" bIns="0" rtlCol="0" anchor="t">
              <a:spAutoFit/>
            </a:bodyPr>
            <a:lstStyle/>
            <a:p>
              <a:pPr>
                <a:lnSpc>
                  <a:spcPts val="3600"/>
                </a:lnSpc>
              </a:pPr>
              <a:r>
                <a:rPr lang="en-US" sz="3000">
                  <a:solidFill>
                    <a:srgbClr val="10B5BF"/>
                  </a:solidFill>
                  <a:latin typeface="Muli"/>
                </a:rPr>
                <a:t>K21CNT2</a:t>
              </a:r>
            </a:p>
          </p:txBody>
        </p:sp>
        <p:sp>
          <p:nvSpPr>
            <p:cNvPr id="5" name="TextBox 5"/>
            <p:cNvSpPr txBox="1"/>
            <p:nvPr/>
          </p:nvSpPr>
          <p:spPr>
            <a:xfrm>
              <a:off x="0" y="2023731"/>
              <a:ext cx="15107241" cy="5310717"/>
            </a:xfrm>
            <a:prstGeom prst="rect">
              <a:avLst/>
            </a:prstGeom>
          </p:spPr>
          <p:txBody>
            <a:bodyPr lIns="0" tIns="0" rIns="0" bIns="0" rtlCol="0" anchor="t">
              <a:spAutoFit/>
            </a:bodyPr>
            <a:lstStyle/>
            <a:p>
              <a:pPr>
                <a:lnSpc>
                  <a:spcPts val="15400"/>
                </a:lnSpc>
              </a:pPr>
              <a:r>
                <a:rPr lang="en-US" sz="14000">
                  <a:solidFill>
                    <a:srgbClr val="FFFFFF"/>
                  </a:solidFill>
                  <a:latin typeface="Muli Semi-Bold"/>
                </a:rPr>
                <a:t>Báo cáo MockProject3</a:t>
              </a:r>
            </a:p>
          </p:txBody>
        </p:sp>
        <p:sp>
          <p:nvSpPr>
            <p:cNvPr id="6" name="TextBox 6"/>
            <p:cNvSpPr txBox="1"/>
            <p:nvPr/>
          </p:nvSpPr>
          <p:spPr>
            <a:xfrm>
              <a:off x="0" y="8006357"/>
              <a:ext cx="15107241" cy="613198"/>
            </a:xfrm>
            <a:prstGeom prst="rect">
              <a:avLst/>
            </a:prstGeom>
          </p:spPr>
          <p:txBody>
            <a:bodyPr lIns="0" tIns="0" rIns="0" bIns="0" rtlCol="0" anchor="t">
              <a:spAutoFit/>
            </a:bodyPr>
            <a:lstStyle/>
            <a:p>
              <a:pPr>
                <a:lnSpc>
                  <a:spcPts val="3919"/>
                </a:lnSpc>
              </a:pPr>
              <a:r>
                <a:rPr lang="en-US" sz="2799" spc="55">
                  <a:solidFill>
                    <a:srgbClr val="FFFFFF"/>
                  </a:solidFill>
                  <a:latin typeface="Muli"/>
                </a:rPr>
                <a:t>Ninh Ngọc Tuấn - 2110900050</a:t>
              </a:r>
            </a:p>
          </p:txBody>
        </p:sp>
      </p:grpSp>
      <p:sp>
        <p:nvSpPr>
          <p:cNvPr id="7" name="Freeform 7"/>
          <p:cNvSpPr/>
          <p:nvPr/>
        </p:nvSpPr>
        <p:spPr>
          <a:xfrm>
            <a:off x="8120896" y="-716402"/>
            <a:ext cx="3586584" cy="2976864"/>
          </a:xfrm>
          <a:custGeom>
            <a:avLst/>
            <a:gdLst/>
            <a:ahLst/>
            <a:cxnLst/>
            <a:rect l="l" t="t" r="r" b="b"/>
            <a:pathLst>
              <a:path w="3586584" h="2976864">
                <a:moveTo>
                  <a:pt x="0" y="0"/>
                </a:moveTo>
                <a:lnTo>
                  <a:pt x="3586583" y="0"/>
                </a:lnTo>
                <a:lnTo>
                  <a:pt x="3586583" y="2976864"/>
                </a:lnTo>
                <a:lnTo>
                  <a:pt x="0" y="2976864"/>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5876862" cy="1152525"/>
          </a:xfrm>
          <a:prstGeom prst="rect">
            <a:avLst/>
          </a:prstGeom>
        </p:spPr>
        <p:txBody>
          <a:bodyPr lIns="0" tIns="0" rIns="0" bIns="0" rtlCol="0" anchor="t">
            <a:spAutoFit/>
          </a:bodyPr>
          <a:lstStyle/>
          <a:p>
            <a:pPr>
              <a:lnSpc>
                <a:spcPts val="9000"/>
              </a:lnSpc>
            </a:pPr>
            <a:r>
              <a:rPr lang="en-US" sz="7500">
                <a:solidFill>
                  <a:srgbClr val="FFFFFF"/>
                </a:solidFill>
                <a:latin typeface="Muli Semi-Bold"/>
              </a:rPr>
              <a:t>DATABASE</a:t>
            </a:r>
          </a:p>
        </p:txBody>
      </p:sp>
      <p:grpSp>
        <p:nvGrpSpPr>
          <p:cNvPr id="3" name="Group 3"/>
          <p:cNvGrpSpPr/>
          <p:nvPr/>
        </p:nvGrpSpPr>
        <p:grpSpPr>
          <a:xfrm>
            <a:off x="1028700" y="2458558"/>
            <a:ext cx="2287958" cy="2304415"/>
            <a:chOff x="0" y="0"/>
            <a:chExt cx="3050611" cy="3072553"/>
          </a:xfrm>
        </p:grpSpPr>
        <p:sp>
          <p:nvSpPr>
            <p:cNvPr id="4" name="TextBox 4"/>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USER</a:t>
              </a:r>
            </a:p>
          </p:txBody>
        </p:sp>
        <p:sp>
          <p:nvSpPr>
            <p:cNvPr id="5" name="TextBox 5"/>
            <p:cNvSpPr txBox="1"/>
            <p:nvPr/>
          </p:nvSpPr>
          <p:spPr>
            <a:xfrm>
              <a:off x="0" y="962025"/>
              <a:ext cx="3050611" cy="2110528"/>
            </a:xfrm>
            <a:prstGeom prst="rect">
              <a:avLst/>
            </a:prstGeom>
          </p:spPr>
          <p:txBody>
            <a:bodyPr lIns="0" tIns="0" rIns="0" bIns="0" rtlCol="0" anchor="t">
              <a:spAutoFit/>
            </a:bodyPr>
            <a:lstStyle/>
            <a:p>
              <a:pPr>
                <a:lnSpc>
                  <a:spcPts val="2134"/>
                </a:lnSpc>
              </a:pPr>
              <a:r>
                <a:rPr lang="en-US" sz="1524">
                  <a:solidFill>
                    <a:srgbClr val="FFFFFF"/>
                  </a:solidFill>
                  <a:latin typeface="Muli Extra-Light"/>
                </a:rPr>
                <a:t> Lưu thông tin về người dùng như tên đăng nhập, mật khẩu, thông tin cá nhân, và vai trò của người dùng.</a:t>
              </a:r>
            </a:p>
            <a:p>
              <a:pPr>
                <a:lnSpc>
                  <a:spcPts val="2135"/>
                </a:lnSpc>
              </a:pPr>
              <a:endParaRPr lang="en-US" sz="1524">
                <a:solidFill>
                  <a:srgbClr val="FFFFFF"/>
                </a:solidFill>
                <a:latin typeface="Muli Extra-Light"/>
              </a:endParaRPr>
            </a:p>
          </p:txBody>
        </p:sp>
      </p:grpSp>
      <p:grpSp>
        <p:nvGrpSpPr>
          <p:cNvPr id="6" name="Group 6"/>
          <p:cNvGrpSpPr/>
          <p:nvPr/>
        </p:nvGrpSpPr>
        <p:grpSpPr>
          <a:xfrm>
            <a:off x="13682837" y="2325208"/>
            <a:ext cx="2287958" cy="1771015"/>
            <a:chOff x="0" y="0"/>
            <a:chExt cx="3050611" cy="2361353"/>
          </a:xfrm>
        </p:grpSpPr>
        <p:sp>
          <p:nvSpPr>
            <p:cNvPr id="7" name="TextBox 7"/>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ROLE</a:t>
              </a:r>
            </a:p>
          </p:txBody>
        </p:sp>
        <p:sp>
          <p:nvSpPr>
            <p:cNvPr id="8" name="TextBox 8"/>
            <p:cNvSpPr txBox="1"/>
            <p:nvPr/>
          </p:nvSpPr>
          <p:spPr>
            <a:xfrm>
              <a:off x="0" y="962025"/>
              <a:ext cx="3050611" cy="13993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Định nghĩa các vai trò có thể được gán cho người dùng, ví dụ: quản trị viên, khách hàng, v.v</a:t>
              </a:r>
            </a:p>
          </p:txBody>
        </p:sp>
      </p:grpSp>
      <p:grpSp>
        <p:nvGrpSpPr>
          <p:cNvPr id="9" name="Group 9"/>
          <p:cNvGrpSpPr/>
          <p:nvPr/>
        </p:nvGrpSpPr>
        <p:grpSpPr>
          <a:xfrm>
            <a:off x="4218637" y="2458558"/>
            <a:ext cx="2287958" cy="1694815"/>
            <a:chOff x="0" y="0"/>
            <a:chExt cx="3050611" cy="2259753"/>
          </a:xfrm>
        </p:grpSpPr>
        <p:sp>
          <p:nvSpPr>
            <p:cNvPr id="10" name="TextBox 10"/>
            <p:cNvSpPr txBox="1"/>
            <p:nvPr/>
          </p:nvSpPr>
          <p:spPr>
            <a:xfrm>
              <a:off x="0" y="0"/>
              <a:ext cx="3050611" cy="1219200"/>
            </a:xfrm>
            <a:prstGeom prst="rect">
              <a:avLst/>
            </a:prstGeom>
          </p:spPr>
          <p:txBody>
            <a:bodyPr lIns="0" tIns="0" rIns="0" bIns="0" rtlCol="0" anchor="t">
              <a:spAutoFit/>
            </a:bodyPr>
            <a:lstStyle/>
            <a:p>
              <a:pPr>
                <a:lnSpc>
                  <a:spcPts val="3600"/>
                </a:lnSpc>
              </a:pPr>
              <a:r>
                <a:rPr lang="en-US" sz="3000">
                  <a:solidFill>
                    <a:srgbClr val="FFFFFF"/>
                  </a:solidFill>
                  <a:latin typeface="Muli"/>
                </a:rPr>
                <a:t>USER</a:t>
              </a:r>
            </a:p>
            <a:p>
              <a:pPr>
                <a:lnSpc>
                  <a:spcPts val="3600"/>
                </a:lnSpc>
              </a:pPr>
              <a:r>
                <a:rPr lang="en-US" sz="3000">
                  <a:solidFill>
                    <a:srgbClr val="FFFFFF"/>
                  </a:solidFill>
                  <a:latin typeface="Muli"/>
                </a:rPr>
                <a:t>ADDRESS</a:t>
              </a:r>
            </a:p>
          </p:txBody>
        </p:sp>
        <p:sp>
          <p:nvSpPr>
            <p:cNvPr id="11" name="TextBox 11"/>
            <p:cNvSpPr txBox="1"/>
            <p:nvPr/>
          </p:nvSpPr>
          <p:spPr>
            <a:xfrm>
              <a:off x="0" y="1571625"/>
              <a:ext cx="3050611" cy="6881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Lưu thông tin về địa chỉ của người dùng</a:t>
              </a:r>
            </a:p>
          </p:txBody>
        </p:sp>
      </p:grpSp>
      <p:grpSp>
        <p:nvGrpSpPr>
          <p:cNvPr id="12" name="Group 12"/>
          <p:cNvGrpSpPr/>
          <p:nvPr/>
        </p:nvGrpSpPr>
        <p:grpSpPr>
          <a:xfrm>
            <a:off x="1028700" y="5810497"/>
            <a:ext cx="2287958" cy="1771015"/>
            <a:chOff x="0" y="0"/>
            <a:chExt cx="3050611" cy="2361353"/>
          </a:xfrm>
        </p:grpSpPr>
        <p:sp>
          <p:nvSpPr>
            <p:cNvPr id="13" name="TextBox 13"/>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ORDER</a:t>
              </a:r>
            </a:p>
          </p:txBody>
        </p:sp>
        <p:sp>
          <p:nvSpPr>
            <p:cNvPr id="14" name="TextBox 14"/>
            <p:cNvSpPr txBox="1"/>
            <p:nvPr/>
          </p:nvSpPr>
          <p:spPr>
            <a:xfrm>
              <a:off x="0" y="962025"/>
              <a:ext cx="3050611" cy="13993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Lưu thông tin về đơn hàng như ngày đặt hàng, địa chỉ giao hàng, trạng thái đơn hàng, v.v</a:t>
              </a:r>
            </a:p>
          </p:txBody>
        </p:sp>
      </p:grpSp>
      <p:grpSp>
        <p:nvGrpSpPr>
          <p:cNvPr id="15" name="Group 15"/>
          <p:cNvGrpSpPr/>
          <p:nvPr/>
        </p:nvGrpSpPr>
        <p:grpSpPr>
          <a:xfrm>
            <a:off x="4218637" y="5810497"/>
            <a:ext cx="2287958" cy="1694815"/>
            <a:chOff x="0" y="0"/>
            <a:chExt cx="3050611" cy="2259753"/>
          </a:xfrm>
        </p:grpSpPr>
        <p:sp>
          <p:nvSpPr>
            <p:cNvPr id="16" name="TextBox 16"/>
            <p:cNvSpPr txBox="1"/>
            <p:nvPr/>
          </p:nvSpPr>
          <p:spPr>
            <a:xfrm>
              <a:off x="0" y="0"/>
              <a:ext cx="3050611" cy="1219200"/>
            </a:xfrm>
            <a:prstGeom prst="rect">
              <a:avLst/>
            </a:prstGeom>
          </p:spPr>
          <p:txBody>
            <a:bodyPr lIns="0" tIns="0" rIns="0" bIns="0" rtlCol="0" anchor="t">
              <a:spAutoFit/>
            </a:bodyPr>
            <a:lstStyle/>
            <a:p>
              <a:pPr>
                <a:lnSpc>
                  <a:spcPts val="3600"/>
                </a:lnSpc>
              </a:pPr>
              <a:r>
                <a:rPr lang="en-US" sz="3000">
                  <a:solidFill>
                    <a:srgbClr val="FFFFFF"/>
                  </a:solidFill>
                  <a:latin typeface="Muli"/>
                </a:rPr>
                <a:t>SHOPPING</a:t>
              </a:r>
            </a:p>
            <a:p>
              <a:pPr>
                <a:lnSpc>
                  <a:spcPts val="3600"/>
                </a:lnSpc>
              </a:pPr>
              <a:r>
                <a:rPr lang="en-US" sz="3000">
                  <a:solidFill>
                    <a:srgbClr val="FFFFFF"/>
                  </a:solidFill>
                  <a:latin typeface="Muli"/>
                </a:rPr>
                <a:t>CART</a:t>
              </a:r>
            </a:p>
          </p:txBody>
        </p:sp>
        <p:sp>
          <p:nvSpPr>
            <p:cNvPr id="17" name="TextBox 17"/>
            <p:cNvSpPr txBox="1"/>
            <p:nvPr/>
          </p:nvSpPr>
          <p:spPr>
            <a:xfrm>
              <a:off x="0" y="1571625"/>
              <a:ext cx="3050611" cy="6881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Lưu thông tin về giỏ hàng của người dùng</a:t>
              </a:r>
            </a:p>
          </p:txBody>
        </p:sp>
      </p:grpSp>
      <p:grpSp>
        <p:nvGrpSpPr>
          <p:cNvPr id="18" name="Group 18"/>
          <p:cNvGrpSpPr/>
          <p:nvPr/>
        </p:nvGrpSpPr>
        <p:grpSpPr>
          <a:xfrm>
            <a:off x="7411471" y="5810497"/>
            <a:ext cx="2287958" cy="1504315"/>
            <a:chOff x="0" y="0"/>
            <a:chExt cx="3050611" cy="2005753"/>
          </a:xfrm>
        </p:grpSpPr>
        <p:sp>
          <p:nvSpPr>
            <p:cNvPr id="19" name="TextBox 19"/>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REVIEW</a:t>
              </a:r>
            </a:p>
          </p:txBody>
        </p:sp>
        <p:sp>
          <p:nvSpPr>
            <p:cNvPr id="20" name="TextBox 20"/>
            <p:cNvSpPr txBox="1"/>
            <p:nvPr/>
          </p:nvSpPr>
          <p:spPr>
            <a:xfrm>
              <a:off x="0" y="962025"/>
              <a:ext cx="3050611" cy="10437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Chứa các đánh giá và bình luận từ người dùng về sản phẩm</a:t>
              </a:r>
            </a:p>
          </p:txBody>
        </p:sp>
      </p:grpSp>
      <p:grpSp>
        <p:nvGrpSpPr>
          <p:cNvPr id="21" name="Group 21"/>
          <p:cNvGrpSpPr/>
          <p:nvPr/>
        </p:nvGrpSpPr>
        <p:grpSpPr>
          <a:xfrm>
            <a:off x="10528104" y="2458558"/>
            <a:ext cx="2287958" cy="1504315"/>
            <a:chOff x="0" y="0"/>
            <a:chExt cx="3050611" cy="2005753"/>
          </a:xfrm>
        </p:grpSpPr>
        <p:sp>
          <p:nvSpPr>
            <p:cNvPr id="22" name="TextBox 22"/>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PRODUCT</a:t>
              </a:r>
            </a:p>
          </p:txBody>
        </p:sp>
        <p:sp>
          <p:nvSpPr>
            <p:cNvPr id="23" name="TextBox 23"/>
            <p:cNvSpPr txBox="1"/>
            <p:nvPr/>
          </p:nvSpPr>
          <p:spPr>
            <a:xfrm>
              <a:off x="0" y="962025"/>
              <a:ext cx="3050611" cy="10437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Chứa thông tin về sản phẩm như tên, mô tả, giá cả, v.v</a:t>
              </a:r>
            </a:p>
          </p:txBody>
        </p:sp>
      </p:grpSp>
      <p:grpSp>
        <p:nvGrpSpPr>
          <p:cNvPr id="24" name="Group 24"/>
          <p:cNvGrpSpPr/>
          <p:nvPr/>
        </p:nvGrpSpPr>
        <p:grpSpPr>
          <a:xfrm>
            <a:off x="7373371" y="2458558"/>
            <a:ext cx="2287958" cy="1504315"/>
            <a:chOff x="0" y="0"/>
            <a:chExt cx="3050611" cy="2005753"/>
          </a:xfrm>
        </p:grpSpPr>
        <p:sp>
          <p:nvSpPr>
            <p:cNvPr id="25" name="TextBox 25"/>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SHIP</a:t>
              </a:r>
            </a:p>
          </p:txBody>
        </p:sp>
        <p:sp>
          <p:nvSpPr>
            <p:cNvPr id="26" name="TextBox 26"/>
            <p:cNvSpPr txBox="1"/>
            <p:nvPr/>
          </p:nvSpPr>
          <p:spPr>
            <a:xfrm>
              <a:off x="0" y="962025"/>
              <a:ext cx="3050611" cy="10437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Lưu thông tin về dịch vụ giao hàng như tên, giá, ngày giao hàng, v.v</a:t>
              </a:r>
            </a:p>
          </p:txBody>
        </p:sp>
      </p:grpSp>
      <p:grpSp>
        <p:nvGrpSpPr>
          <p:cNvPr id="27" name="Group 27"/>
          <p:cNvGrpSpPr/>
          <p:nvPr/>
        </p:nvGrpSpPr>
        <p:grpSpPr>
          <a:xfrm>
            <a:off x="10528104" y="5810497"/>
            <a:ext cx="2287958" cy="970915"/>
            <a:chOff x="0" y="0"/>
            <a:chExt cx="3050611" cy="1294553"/>
          </a:xfrm>
        </p:grpSpPr>
        <p:sp>
          <p:nvSpPr>
            <p:cNvPr id="28" name="TextBox 28"/>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CATEGORY</a:t>
              </a:r>
            </a:p>
          </p:txBody>
        </p:sp>
        <p:sp>
          <p:nvSpPr>
            <p:cNvPr id="29" name="TextBox 29"/>
            <p:cNvSpPr txBox="1"/>
            <p:nvPr/>
          </p:nvSpPr>
          <p:spPr>
            <a:xfrm>
              <a:off x="0" y="962025"/>
              <a:ext cx="3050611" cy="3325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Định nghĩa các danh mục</a:t>
              </a:r>
            </a:p>
          </p:txBody>
        </p:sp>
      </p:grpSp>
      <p:grpSp>
        <p:nvGrpSpPr>
          <p:cNvPr id="30" name="Group 30"/>
          <p:cNvGrpSpPr/>
          <p:nvPr/>
        </p:nvGrpSpPr>
        <p:grpSpPr>
          <a:xfrm>
            <a:off x="13720937" y="5810497"/>
            <a:ext cx="2287958" cy="1237615"/>
            <a:chOff x="0" y="0"/>
            <a:chExt cx="3050611" cy="1650153"/>
          </a:xfrm>
        </p:grpSpPr>
        <p:sp>
          <p:nvSpPr>
            <p:cNvPr id="31" name="TextBox 31"/>
            <p:cNvSpPr txBox="1"/>
            <p:nvPr/>
          </p:nvSpPr>
          <p:spPr>
            <a:xfrm>
              <a:off x="0" y="0"/>
              <a:ext cx="3050611" cy="609600"/>
            </a:xfrm>
            <a:prstGeom prst="rect">
              <a:avLst/>
            </a:prstGeom>
          </p:spPr>
          <p:txBody>
            <a:bodyPr lIns="0" tIns="0" rIns="0" bIns="0" rtlCol="0" anchor="t">
              <a:spAutoFit/>
            </a:bodyPr>
            <a:lstStyle/>
            <a:p>
              <a:pPr>
                <a:lnSpc>
                  <a:spcPts val="3600"/>
                </a:lnSpc>
              </a:pPr>
              <a:r>
                <a:rPr lang="en-US" sz="3000">
                  <a:solidFill>
                    <a:srgbClr val="FFFFFF"/>
                  </a:solidFill>
                  <a:latin typeface="Muli"/>
                </a:rPr>
                <a:t>COLOR</a:t>
              </a:r>
            </a:p>
          </p:txBody>
        </p:sp>
        <p:sp>
          <p:nvSpPr>
            <p:cNvPr id="32" name="TextBox 32"/>
            <p:cNvSpPr txBox="1"/>
            <p:nvPr/>
          </p:nvSpPr>
          <p:spPr>
            <a:xfrm>
              <a:off x="0" y="962025"/>
              <a:ext cx="3050611" cy="6881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Thông tin về màu sắc của sản phẩm</a:t>
              </a:r>
            </a:p>
          </p:txBody>
        </p:sp>
      </p:grpSp>
      <p:sp>
        <p:nvSpPr>
          <p:cNvPr id="33" name="AutoShape 33"/>
          <p:cNvSpPr/>
          <p:nvPr/>
        </p:nvSpPr>
        <p:spPr>
          <a:xfrm flipH="1" flipV="1">
            <a:off x="1028700" y="5143500"/>
            <a:ext cx="16230600" cy="0"/>
          </a:xfrm>
          <a:prstGeom prst="line">
            <a:avLst/>
          </a:prstGeom>
          <a:ln w="19050" cap="rnd">
            <a:solidFill>
              <a:srgbClr val="10B5BF"/>
            </a:solidFill>
            <a:prstDash val="solid"/>
            <a:headEnd type="none" w="sm" len="sm"/>
            <a:tailEnd type="none" w="sm" len="sm"/>
          </a:ln>
        </p:spPr>
        <p:txBody>
          <a:bodyPr/>
          <a:lstStyle/>
          <a:p>
            <a:endParaRPr lang="en-US"/>
          </a:p>
        </p:txBody>
      </p:sp>
      <p:sp>
        <p:nvSpPr>
          <p:cNvPr id="34" name="Freeform 34"/>
          <p:cNvSpPr/>
          <p:nvPr/>
        </p:nvSpPr>
        <p:spPr>
          <a:xfrm rot="5006742" flipH="1">
            <a:off x="14599088" y="7041514"/>
            <a:ext cx="4024687" cy="4528480"/>
          </a:xfrm>
          <a:custGeom>
            <a:avLst/>
            <a:gdLst/>
            <a:ahLst/>
            <a:cxnLst/>
            <a:rect l="l" t="t" r="r" b="b"/>
            <a:pathLst>
              <a:path w="4024687" h="4528480">
                <a:moveTo>
                  <a:pt x="4024687" y="0"/>
                </a:moveTo>
                <a:lnTo>
                  <a:pt x="0" y="0"/>
                </a:lnTo>
                <a:lnTo>
                  <a:pt x="0" y="4528480"/>
                </a:lnTo>
                <a:lnTo>
                  <a:pt x="4024687" y="4528480"/>
                </a:lnTo>
                <a:lnTo>
                  <a:pt x="4024687" y="0"/>
                </a:lnTo>
                <a:close/>
              </a:path>
            </a:pathLst>
          </a:custGeom>
          <a:blipFill>
            <a:blip r:embed="rId2"/>
            <a:stretch>
              <a:fillRect/>
            </a:stretch>
          </a:blipFill>
        </p:spPr>
        <p:txBody>
          <a:bodyPr/>
          <a:lstStyle/>
          <a:p>
            <a:endParaRPr lang="en-US"/>
          </a:p>
        </p:txBody>
      </p:sp>
      <p:sp>
        <p:nvSpPr>
          <p:cNvPr id="35" name="Freeform 35"/>
          <p:cNvSpPr/>
          <p:nvPr/>
        </p:nvSpPr>
        <p:spPr>
          <a:xfrm rot="-479821">
            <a:off x="-1124988" y="8180829"/>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714500" y="2784822"/>
            <a:ext cx="7023569" cy="3685510"/>
            <a:chOff x="0" y="0"/>
            <a:chExt cx="9364759" cy="4914014"/>
          </a:xfrm>
        </p:grpSpPr>
        <p:sp>
          <p:nvSpPr>
            <p:cNvPr id="3" name="TextBox 3"/>
            <p:cNvSpPr txBox="1"/>
            <p:nvPr/>
          </p:nvSpPr>
          <p:spPr>
            <a:xfrm>
              <a:off x="0" y="3504314"/>
              <a:ext cx="9364759" cy="1409700"/>
            </a:xfrm>
            <a:prstGeom prst="rect">
              <a:avLst/>
            </a:prstGeom>
          </p:spPr>
          <p:txBody>
            <a:bodyPr lIns="0" tIns="0" rIns="0" bIns="0" rtlCol="0" anchor="t">
              <a:spAutoFit/>
            </a:bodyPr>
            <a:lstStyle/>
            <a:p>
              <a:pPr marL="755651" lvl="1" indent="-377825">
                <a:lnSpc>
                  <a:spcPts val="4200"/>
                </a:lnSpc>
                <a:buFont typeface="Arial"/>
                <a:buChar char="•"/>
              </a:pPr>
              <a:r>
                <a:rPr lang="en-US" sz="3500">
                  <a:solidFill>
                    <a:srgbClr val="10B5BF"/>
                  </a:solidFill>
                  <a:latin typeface="Muli"/>
                </a:rPr>
                <a:t>Kết quả đạt được</a:t>
              </a:r>
            </a:p>
            <a:p>
              <a:pPr marL="755650" lvl="1" indent="-377825">
                <a:lnSpc>
                  <a:spcPts val="4200"/>
                </a:lnSpc>
                <a:buFont typeface="Arial"/>
                <a:buChar char="•"/>
              </a:pPr>
              <a:r>
                <a:rPr lang="en-US" sz="3500">
                  <a:solidFill>
                    <a:srgbClr val="10B5BF"/>
                  </a:solidFill>
                  <a:latin typeface="Muli"/>
                </a:rPr>
                <a:t>Giải thích chức năng hệ thống</a:t>
              </a:r>
            </a:p>
          </p:txBody>
        </p:sp>
        <p:sp>
          <p:nvSpPr>
            <p:cNvPr id="4" name="TextBox 4"/>
            <p:cNvSpPr txBox="1"/>
            <p:nvPr/>
          </p:nvSpPr>
          <p:spPr>
            <a:xfrm>
              <a:off x="0" y="0"/>
              <a:ext cx="9364759" cy="2819400"/>
            </a:xfrm>
            <a:prstGeom prst="rect">
              <a:avLst/>
            </a:prstGeom>
          </p:spPr>
          <p:txBody>
            <a:bodyPr lIns="0" tIns="0" rIns="0" bIns="0" rtlCol="0" anchor="t">
              <a:spAutoFit/>
            </a:bodyPr>
            <a:lstStyle/>
            <a:p>
              <a:pPr>
                <a:lnSpc>
                  <a:spcPts val="8400"/>
                </a:lnSpc>
              </a:pPr>
              <a:r>
                <a:rPr lang="en-US" sz="7000">
                  <a:solidFill>
                    <a:srgbClr val="FFFFFF"/>
                  </a:solidFill>
                  <a:latin typeface="Muli Semi-Bold"/>
                </a:rPr>
                <a:t>THIẾT KẾ HỆ THỐNG</a:t>
              </a:r>
            </a:p>
          </p:txBody>
        </p:sp>
      </p:grpSp>
      <p:pic>
        <p:nvPicPr>
          <p:cNvPr id="5" name="Picture 5"/>
          <p:cNvPicPr>
            <a:picLocks noChangeAspect="1"/>
          </p:cNvPicPr>
          <p:nvPr/>
        </p:nvPicPr>
        <p:blipFill>
          <a:blip r:embed="rId2"/>
          <a:stretch>
            <a:fillRect/>
          </a:stretch>
        </p:blipFill>
        <p:spPr>
          <a:xfrm>
            <a:off x="9881672" y="700919"/>
            <a:ext cx="7279858" cy="8885161"/>
          </a:xfrm>
          <a:prstGeom prst="rect">
            <a:avLst/>
          </a:prstGeom>
        </p:spPr>
      </p:pic>
      <p:sp>
        <p:nvSpPr>
          <p:cNvPr id="6" name="Freeform 6"/>
          <p:cNvSpPr/>
          <p:nvPr/>
        </p:nvSpPr>
        <p:spPr>
          <a:xfrm rot="-479821">
            <a:off x="1565268" y="-622669"/>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6266704" y="3371059"/>
            <a:ext cx="13982031" cy="13160586"/>
          </a:xfrm>
          <a:custGeom>
            <a:avLst/>
            <a:gdLst/>
            <a:ahLst/>
            <a:cxnLst/>
            <a:rect l="l" t="t" r="r" b="b"/>
            <a:pathLst>
              <a:path w="13982031" h="13160586">
                <a:moveTo>
                  <a:pt x="0" y="0"/>
                </a:moveTo>
                <a:lnTo>
                  <a:pt x="13982031" y="0"/>
                </a:lnTo>
                <a:lnTo>
                  <a:pt x="13982031" y="13160586"/>
                </a:lnTo>
                <a:lnTo>
                  <a:pt x="0" y="13160586"/>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612335" y="1948196"/>
            <a:ext cx="6102992" cy="1576055"/>
            <a:chOff x="0" y="0"/>
            <a:chExt cx="8137323" cy="2101407"/>
          </a:xfrm>
        </p:grpSpPr>
        <p:sp>
          <p:nvSpPr>
            <p:cNvPr id="4" name="TextBox 4"/>
            <p:cNvSpPr txBox="1"/>
            <p:nvPr/>
          </p:nvSpPr>
          <p:spPr>
            <a:xfrm>
              <a:off x="0" y="1499142"/>
              <a:ext cx="8124623" cy="602265"/>
            </a:xfrm>
            <a:prstGeom prst="rect">
              <a:avLst/>
            </a:prstGeom>
          </p:spPr>
          <p:txBody>
            <a:bodyPr lIns="0" tIns="0" rIns="0" bIns="0" rtlCol="0" anchor="t">
              <a:spAutoFit/>
            </a:bodyPr>
            <a:lstStyle/>
            <a:p>
              <a:pPr>
                <a:lnSpc>
                  <a:spcPts val="3556"/>
                </a:lnSpc>
              </a:pPr>
              <a:r>
                <a:rPr lang="en-US" sz="2963">
                  <a:solidFill>
                    <a:srgbClr val="10B5BF"/>
                  </a:solidFill>
                  <a:latin typeface="Muli"/>
                </a:rPr>
                <a:t>-- Kết quả đạt được --</a:t>
              </a:r>
            </a:p>
          </p:txBody>
        </p:sp>
        <p:sp>
          <p:nvSpPr>
            <p:cNvPr id="5" name="TextBox 5"/>
            <p:cNvSpPr txBox="1"/>
            <p:nvPr/>
          </p:nvSpPr>
          <p:spPr>
            <a:xfrm>
              <a:off x="12700" y="66675"/>
              <a:ext cx="8124623" cy="1330245"/>
            </a:xfrm>
            <a:prstGeom prst="rect">
              <a:avLst/>
            </a:prstGeom>
          </p:spPr>
          <p:txBody>
            <a:bodyPr lIns="0" tIns="0" rIns="0" bIns="0" rtlCol="0" anchor="t">
              <a:spAutoFit/>
            </a:bodyPr>
            <a:lstStyle/>
            <a:p>
              <a:pPr>
                <a:lnSpc>
                  <a:spcPts val="7607"/>
                </a:lnSpc>
              </a:pPr>
              <a:r>
                <a:rPr lang="en-US" sz="6915">
                  <a:solidFill>
                    <a:srgbClr val="FFFFFF"/>
                  </a:solidFill>
                  <a:latin typeface="Muli Semi-Bold"/>
                </a:rPr>
                <a:t>BackEnd</a:t>
              </a:r>
            </a:p>
          </p:txBody>
        </p:sp>
      </p:grpSp>
      <p:grpSp>
        <p:nvGrpSpPr>
          <p:cNvPr id="6" name="Group 6"/>
          <p:cNvGrpSpPr/>
          <p:nvPr/>
        </p:nvGrpSpPr>
        <p:grpSpPr>
          <a:xfrm>
            <a:off x="10732343" y="1579546"/>
            <a:ext cx="6302836" cy="2313355"/>
            <a:chOff x="0" y="0"/>
            <a:chExt cx="8403782" cy="3084474"/>
          </a:xfrm>
        </p:grpSpPr>
        <p:sp>
          <p:nvSpPr>
            <p:cNvPr id="7" name="TextBox 7"/>
            <p:cNvSpPr txBox="1"/>
            <p:nvPr/>
          </p:nvSpPr>
          <p:spPr>
            <a:xfrm>
              <a:off x="0" y="0"/>
              <a:ext cx="8403782" cy="609600"/>
            </a:xfrm>
            <a:prstGeom prst="rect">
              <a:avLst/>
            </a:prstGeom>
          </p:spPr>
          <p:txBody>
            <a:bodyPr lIns="0" tIns="0" rIns="0" bIns="0" rtlCol="0" anchor="t">
              <a:spAutoFit/>
            </a:bodyPr>
            <a:lstStyle/>
            <a:p>
              <a:pPr>
                <a:lnSpc>
                  <a:spcPts val="3600"/>
                </a:lnSpc>
              </a:pPr>
              <a:r>
                <a:rPr lang="en-US" sz="3000">
                  <a:solidFill>
                    <a:srgbClr val="FFFFFF"/>
                  </a:solidFill>
                  <a:latin typeface="Muli"/>
                </a:rPr>
                <a:t>CHỨC NĂNG CỦA USER</a:t>
              </a:r>
            </a:p>
          </p:txBody>
        </p:sp>
        <p:sp>
          <p:nvSpPr>
            <p:cNvPr id="8" name="TextBox 8"/>
            <p:cNvSpPr txBox="1"/>
            <p:nvPr/>
          </p:nvSpPr>
          <p:spPr>
            <a:xfrm>
              <a:off x="0" y="767782"/>
              <a:ext cx="8403782" cy="2329392"/>
            </a:xfrm>
            <a:prstGeom prst="rect">
              <a:avLst/>
            </a:prstGeom>
          </p:spPr>
          <p:txBody>
            <a:bodyPr lIns="0" tIns="0" rIns="0" bIns="0" rtlCol="0" anchor="t">
              <a:spAutoFit/>
            </a:bodyPr>
            <a:lstStyle/>
            <a:p>
              <a:pPr>
                <a:lnSpc>
                  <a:spcPts val="2800"/>
                </a:lnSpc>
              </a:pPr>
              <a:r>
                <a:rPr lang="en-US" sz="2000">
                  <a:solidFill>
                    <a:srgbClr val="FFFFFF"/>
                  </a:solidFill>
                  <a:latin typeface="Muli Extra-Light"/>
                </a:rPr>
                <a:t>Đăng nhập, đăng ký , gửi email xác nhận mật khẩu , xem sản phẩm , thêm giỏ hàng , đặt hàng , có thể xem , sửa thông tin tài khoản , thực hiển các chức năng thêm , sửa , xóa địa chỉ dặt hàng , upload ảnh avarta của tài khoản</a:t>
              </a:r>
            </a:p>
          </p:txBody>
        </p:sp>
      </p:grpSp>
      <p:grpSp>
        <p:nvGrpSpPr>
          <p:cNvPr id="9" name="Group 9"/>
          <p:cNvGrpSpPr/>
          <p:nvPr/>
        </p:nvGrpSpPr>
        <p:grpSpPr>
          <a:xfrm>
            <a:off x="10732343" y="4465729"/>
            <a:ext cx="6302836" cy="1960930"/>
            <a:chOff x="0" y="0"/>
            <a:chExt cx="8403782" cy="2614574"/>
          </a:xfrm>
        </p:grpSpPr>
        <p:sp>
          <p:nvSpPr>
            <p:cNvPr id="10" name="TextBox 10"/>
            <p:cNvSpPr txBox="1"/>
            <p:nvPr/>
          </p:nvSpPr>
          <p:spPr>
            <a:xfrm>
              <a:off x="0" y="0"/>
              <a:ext cx="8403782" cy="609600"/>
            </a:xfrm>
            <a:prstGeom prst="rect">
              <a:avLst/>
            </a:prstGeom>
          </p:spPr>
          <p:txBody>
            <a:bodyPr lIns="0" tIns="0" rIns="0" bIns="0" rtlCol="0" anchor="t">
              <a:spAutoFit/>
            </a:bodyPr>
            <a:lstStyle/>
            <a:p>
              <a:pPr>
                <a:lnSpc>
                  <a:spcPts val="3600"/>
                </a:lnSpc>
              </a:pPr>
              <a:r>
                <a:rPr lang="en-US" sz="3000">
                  <a:solidFill>
                    <a:srgbClr val="FFFFFF"/>
                  </a:solidFill>
                  <a:latin typeface="Muli"/>
                </a:rPr>
                <a:t>CHỨC NĂNG CỦA ADMIN</a:t>
              </a:r>
            </a:p>
          </p:txBody>
        </p:sp>
        <p:sp>
          <p:nvSpPr>
            <p:cNvPr id="11" name="TextBox 11"/>
            <p:cNvSpPr txBox="1"/>
            <p:nvPr/>
          </p:nvSpPr>
          <p:spPr>
            <a:xfrm>
              <a:off x="0" y="767782"/>
              <a:ext cx="8403782" cy="1859492"/>
            </a:xfrm>
            <a:prstGeom prst="rect">
              <a:avLst/>
            </a:prstGeom>
          </p:spPr>
          <p:txBody>
            <a:bodyPr lIns="0" tIns="0" rIns="0" bIns="0" rtlCol="0" anchor="t">
              <a:spAutoFit/>
            </a:bodyPr>
            <a:lstStyle/>
            <a:p>
              <a:pPr>
                <a:lnSpc>
                  <a:spcPts val="2800"/>
                </a:lnSpc>
              </a:pPr>
              <a:r>
                <a:rPr lang="en-US" sz="2000">
                  <a:solidFill>
                    <a:srgbClr val="FFFFFF"/>
                  </a:solidFill>
                  <a:latin typeface="Muli Extra-Light"/>
                </a:rPr>
                <a:t>Đăng nhập , thêm sửa xóa với tài khoản người dùng , sản phẩm, loại sản phẩm , nhãn hàng, quyền hạn, địa chỉ người dùng , màu sản phẩm và lại ship.</a:t>
              </a:r>
            </a:p>
            <a:p>
              <a:pPr>
                <a:lnSpc>
                  <a:spcPts val="2800"/>
                </a:lnSpc>
              </a:pPr>
              <a:endParaRPr lang="en-US" sz="2000">
                <a:solidFill>
                  <a:srgbClr val="FFFFFF"/>
                </a:solidFill>
                <a:latin typeface="Muli Extra-Light"/>
              </a:endParaRPr>
            </a:p>
          </p:txBody>
        </p:sp>
      </p:grpSp>
      <p:grpSp>
        <p:nvGrpSpPr>
          <p:cNvPr id="12" name="Group 12"/>
          <p:cNvGrpSpPr/>
          <p:nvPr/>
        </p:nvGrpSpPr>
        <p:grpSpPr>
          <a:xfrm>
            <a:off x="10732343" y="6998160"/>
            <a:ext cx="6302836" cy="1960930"/>
            <a:chOff x="0" y="0"/>
            <a:chExt cx="8403782" cy="2614574"/>
          </a:xfrm>
        </p:grpSpPr>
        <p:sp>
          <p:nvSpPr>
            <p:cNvPr id="13" name="TextBox 13"/>
            <p:cNvSpPr txBox="1"/>
            <p:nvPr/>
          </p:nvSpPr>
          <p:spPr>
            <a:xfrm>
              <a:off x="0" y="0"/>
              <a:ext cx="8403782" cy="609600"/>
            </a:xfrm>
            <a:prstGeom prst="rect">
              <a:avLst/>
            </a:prstGeom>
          </p:spPr>
          <p:txBody>
            <a:bodyPr lIns="0" tIns="0" rIns="0" bIns="0" rtlCol="0" anchor="t">
              <a:spAutoFit/>
            </a:bodyPr>
            <a:lstStyle/>
            <a:p>
              <a:pPr>
                <a:lnSpc>
                  <a:spcPts val="3600"/>
                </a:lnSpc>
              </a:pPr>
              <a:r>
                <a:rPr lang="en-US" sz="3000">
                  <a:solidFill>
                    <a:srgbClr val="FFFFFF"/>
                  </a:solidFill>
                  <a:latin typeface="Muli"/>
                </a:rPr>
                <a:t>NGOÀI RA</a:t>
              </a:r>
            </a:p>
          </p:txBody>
        </p:sp>
        <p:sp>
          <p:nvSpPr>
            <p:cNvPr id="14" name="TextBox 14"/>
            <p:cNvSpPr txBox="1"/>
            <p:nvPr/>
          </p:nvSpPr>
          <p:spPr>
            <a:xfrm>
              <a:off x="0" y="767782"/>
              <a:ext cx="8403782" cy="1859492"/>
            </a:xfrm>
            <a:prstGeom prst="rect">
              <a:avLst/>
            </a:prstGeom>
          </p:spPr>
          <p:txBody>
            <a:bodyPr lIns="0" tIns="0" rIns="0" bIns="0" rtlCol="0" anchor="t">
              <a:spAutoFit/>
            </a:bodyPr>
            <a:lstStyle/>
            <a:p>
              <a:pPr>
                <a:lnSpc>
                  <a:spcPts val="2800"/>
                </a:lnSpc>
              </a:pPr>
              <a:r>
                <a:rPr lang="en-US" sz="2000">
                  <a:solidFill>
                    <a:srgbClr val="FFFFFF"/>
                  </a:solidFill>
                  <a:latin typeface="Muli Extra-Light"/>
                </a:rPr>
                <a:t> xem các thông tin được thống kê như : số lượng sản phẩm, số đơn hàng, số lượng tài khoản , doang thu , số loại sản phẩm , số lượng tài khoản đang tru cập</a:t>
              </a:r>
            </a:p>
            <a:p>
              <a:pPr>
                <a:lnSpc>
                  <a:spcPts val="2800"/>
                </a:lnSpc>
              </a:pPr>
              <a:endParaRPr lang="en-US" sz="2000">
                <a:solidFill>
                  <a:srgbClr val="FFFFFF"/>
                </a:solidFill>
                <a:latin typeface="Muli Extra-Light"/>
              </a:endParaRPr>
            </a:p>
          </p:txBody>
        </p:sp>
      </p:grpSp>
      <p:sp>
        <p:nvSpPr>
          <p:cNvPr id="15" name="Freeform 15"/>
          <p:cNvSpPr/>
          <p:nvPr/>
        </p:nvSpPr>
        <p:spPr>
          <a:xfrm>
            <a:off x="8012292" y="1287631"/>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23838" y="2360810"/>
            <a:ext cx="7219549" cy="6897490"/>
            <a:chOff x="0" y="0"/>
            <a:chExt cx="9626065" cy="9196653"/>
          </a:xfrm>
        </p:grpSpPr>
        <p:sp>
          <p:nvSpPr>
            <p:cNvPr id="3" name="TextBox 3"/>
            <p:cNvSpPr txBox="1"/>
            <p:nvPr/>
          </p:nvSpPr>
          <p:spPr>
            <a:xfrm>
              <a:off x="0" y="0"/>
              <a:ext cx="9626065" cy="1294551"/>
            </a:xfrm>
            <a:prstGeom prst="rect">
              <a:avLst/>
            </a:prstGeom>
          </p:spPr>
          <p:txBody>
            <a:bodyPr lIns="0" tIns="0" rIns="0" bIns="0" rtlCol="0" anchor="t">
              <a:spAutoFit/>
            </a:bodyPr>
            <a:lstStyle/>
            <a:p>
              <a:pPr algn="ctr">
                <a:lnSpc>
                  <a:spcPts val="7700"/>
                </a:lnSpc>
              </a:pPr>
              <a:r>
                <a:rPr lang="en-US" sz="6417">
                  <a:solidFill>
                    <a:srgbClr val="FFFFFF"/>
                  </a:solidFill>
                  <a:latin typeface="Muli Semi-Bold"/>
                </a:rPr>
                <a:t>User</a:t>
              </a:r>
            </a:p>
          </p:txBody>
        </p:sp>
        <p:sp>
          <p:nvSpPr>
            <p:cNvPr id="4" name="TextBox 4"/>
            <p:cNvSpPr txBox="1"/>
            <p:nvPr/>
          </p:nvSpPr>
          <p:spPr>
            <a:xfrm>
              <a:off x="0" y="1648480"/>
              <a:ext cx="9626065" cy="7548173"/>
            </a:xfrm>
            <a:prstGeom prst="rect">
              <a:avLst/>
            </a:prstGeom>
          </p:spPr>
          <p:txBody>
            <a:bodyPr lIns="0" tIns="0" rIns="0" bIns="0" rtlCol="0" anchor="t">
              <a:spAutoFit/>
            </a:bodyPr>
            <a:lstStyle/>
            <a:p>
              <a:pPr>
                <a:lnSpc>
                  <a:spcPts val="3243"/>
                </a:lnSpc>
              </a:pPr>
              <a:r>
                <a:rPr lang="en-US" sz="2316">
                  <a:solidFill>
                    <a:srgbClr val="FFFFFF"/>
                  </a:solidFill>
                  <a:latin typeface="Muli Extra-Light"/>
                </a:rPr>
                <a:t>1. hiển thị trang chủ có các thành phần bao gồm:</a:t>
              </a:r>
            </a:p>
            <a:p>
              <a:pPr>
                <a:lnSpc>
                  <a:spcPts val="3243"/>
                </a:lnSpc>
              </a:pPr>
              <a:r>
                <a:rPr lang="en-US" sz="2316">
                  <a:solidFill>
                    <a:srgbClr val="FFFFFF"/>
                  </a:solidFill>
                  <a:latin typeface="Muli Extra-Light"/>
                </a:rPr>
                <a:t> slide , danh sách điện thoại, lapTop, Phụ kiện.</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2. Hiển thị các sản phẩm theo loại sản phẩm và hãng như : điện thoại , laptop , phụ kiện,...</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 3. Hiển thị thông tin chi tiết của sản phẩm đồng thời có chức năng bình luận và thêm giỏ hàng.</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4. Cho phép người dùng thực hiện đặt hàng với các thông tin như họ tên , địa chỉ , số điện thoại , email.</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5. Hiển thị các thông tin của người dùng lên website, có thể chỉnh sửa các thông tin này.</a:t>
              </a:r>
            </a:p>
          </p:txBody>
        </p:sp>
        <p:sp>
          <p:nvSpPr>
            <p:cNvPr id="5" name="AutoShape 5"/>
            <p:cNvSpPr/>
            <p:nvPr/>
          </p:nvSpPr>
          <p:spPr>
            <a:xfrm>
              <a:off x="0" y="1306319"/>
              <a:ext cx="9626065" cy="0"/>
            </a:xfrm>
            <a:prstGeom prst="line">
              <a:avLst/>
            </a:prstGeom>
            <a:ln w="23537" cap="rnd">
              <a:solidFill>
                <a:srgbClr val="10B5BF"/>
              </a:solidFill>
              <a:prstDash val="solid"/>
              <a:headEnd type="none" w="sm" len="sm"/>
              <a:tailEnd type="none" w="sm" len="sm"/>
            </a:ln>
          </p:spPr>
          <p:txBody>
            <a:bodyPr/>
            <a:lstStyle/>
            <a:p>
              <a:endParaRPr lang="en-US"/>
            </a:p>
          </p:txBody>
        </p:sp>
      </p:grpSp>
      <p:grpSp>
        <p:nvGrpSpPr>
          <p:cNvPr id="6" name="Group 6"/>
          <p:cNvGrpSpPr/>
          <p:nvPr/>
        </p:nvGrpSpPr>
        <p:grpSpPr>
          <a:xfrm>
            <a:off x="9144000" y="2360810"/>
            <a:ext cx="7520162" cy="5897155"/>
            <a:chOff x="0" y="0"/>
            <a:chExt cx="10026883" cy="7862873"/>
          </a:xfrm>
        </p:grpSpPr>
        <p:sp>
          <p:nvSpPr>
            <p:cNvPr id="7" name="TextBox 7"/>
            <p:cNvSpPr txBox="1"/>
            <p:nvPr/>
          </p:nvSpPr>
          <p:spPr>
            <a:xfrm>
              <a:off x="175636" y="0"/>
              <a:ext cx="9851247" cy="1294551"/>
            </a:xfrm>
            <a:prstGeom prst="rect">
              <a:avLst/>
            </a:prstGeom>
          </p:spPr>
          <p:txBody>
            <a:bodyPr lIns="0" tIns="0" rIns="0" bIns="0" rtlCol="0" anchor="t">
              <a:spAutoFit/>
            </a:bodyPr>
            <a:lstStyle/>
            <a:p>
              <a:pPr algn="ctr">
                <a:lnSpc>
                  <a:spcPts val="7700"/>
                </a:lnSpc>
              </a:pPr>
              <a:r>
                <a:rPr lang="en-US" sz="6417">
                  <a:solidFill>
                    <a:srgbClr val="FFFFFF"/>
                  </a:solidFill>
                  <a:latin typeface="Muli Semi-Bold"/>
                </a:rPr>
                <a:t>Admin</a:t>
              </a:r>
            </a:p>
          </p:txBody>
        </p:sp>
        <p:sp>
          <p:nvSpPr>
            <p:cNvPr id="8" name="TextBox 8"/>
            <p:cNvSpPr txBox="1"/>
            <p:nvPr/>
          </p:nvSpPr>
          <p:spPr>
            <a:xfrm>
              <a:off x="0" y="1397415"/>
              <a:ext cx="9851247" cy="6465458"/>
            </a:xfrm>
            <a:prstGeom prst="rect">
              <a:avLst/>
            </a:prstGeom>
          </p:spPr>
          <p:txBody>
            <a:bodyPr lIns="0" tIns="0" rIns="0" bIns="0" rtlCol="0" anchor="t">
              <a:spAutoFit/>
            </a:bodyPr>
            <a:lstStyle/>
            <a:p>
              <a:pPr>
                <a:lnSpc>
                  <a:spcPts val="3243"/>
                </a:lnSpc>
              </a:pPr>
              <a:r>
                <a:rPr lang="en-US" sz="2316">
                  <a:solidFill>
                    <a:srgbClr val="FFFFFF"/>
                  </a:solidFill>
                  <a:latin typeface="Muli Extra-Light"/>
                </a:rPr>
                <a:t>1. Giao diện hiển thị , thêm sửa xóa của các thành phần như: sản phẩm,user, đơn hàng,....</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 2. Giao điện thông tin tài khoản cùng với các giao diện liên qua đến tài khảo admin.</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 3. Giao diên thống kê hiển thị các thông tin tổng quan của hệ thống</a:t>
              </a:r>
            </a:p>
            <a:p>
              <a:pPr>
                <a:lnSpc>
                  <a:spcPts val="3243"/>
                </a:lnSpc>
              </a:pPr>
              <a:endParaRPr lang="en-US" sz="2316">
                <a:solidFill>
                  <a:srgbClr val="FFFFFF"/>
                </a:solidFill>
                <a:latin typeface="Muli Extra-Light"/>
              </a:endParaRPr>
            </a:p>
            <a:p>
              <a:pPr>
                <a:lnSpc>
                  <a:spcPts val="3243"/>
                </a:lnSpc>
              </a:pPr>
              <a:r>
                <a:rPr lang="en-US" sz="2316">
                  <a:solidFill>
                    <a:srgbClr val="FFFFFF"/>
                  </a:solidFill>
                  <a:latin typeface="Muli Extra-Light"/>
                </a:rPr>
                <a:t> 4. Giao diện đăng nhập dành cho admin truy cập vào hệ thống để quản lý.</a:t>
              </a:r>
            </a:p>
            <a:p>
              <a:pPr>
                <a:lnSpc>
                  <a:spcPts val="3243"/>
                </a:lnSpc>
              </a:pPr>
              <a:endParaRPr lang="en-US" sz="2316">
                <a:solidFill>
                  <a:srgbClr val="FFFFFF"/>
                </a:solidFill>
                <a:latin typeface="Muli Extra-Light"/>
              </a:endParaRPr>
            </a:p>
          </p:txBody>
        </p:sp>
        <p:sp>
          <p:nvSpPr>
            <p:cNvPr id="9" name="AutoShape 9"/>
            <p:cNvSpPr/>
            <p:nvPr/>
          </p:nvSpPr>
          <p:spPr>
            <a:xfrm>
              <a:off x="0" y="1306319"/>
              <a:ext cx="9851247" cy="0"/>
            </a:xfrm>
            <a:prstGeom prst="line">
              <a:avLst/>
            </a:prstGeom>
            <a:ln w="23537" cap="rnd">
              <a:solidFill>
                <a:srgbClr val="10B5BF"/>
              </a:solidFill>
              <a:prstDash val="solid"/>
              <a:headEnd type="none" w="sm" len="sm"/>
              <a:tailEnd type="none" w="sm" len="sm"/>
            </a:ln>
          </p:spPr>
          <p:txBody>
            <a:bodyPr/>
            <a:lstStyle/>
            <a:p>
              <a:endParaRPr lang="en-US"/>
            </a:p>
          </p:txBody>
        </p:sp>
      </p:grpSp>
      <p:grpSp>
        <p:nvGrpSpPr>
          <p:cNvPr id="10" name="Group 10"/>
          <p:cNvGrpSpPr/>
          <p:nvPr/>
        </p:nvGrpSpPr>
        <p:grpSpPr>
          <a:xfrm>
            <a:off x="5963340" y="420251"/>
            <a:ext cx="6102992" cy="1574197"/>
            <a:chOff x="0" y="0"/>
            <a:chExt cx="8137323" cy="2098929"/>
          </a:xfrm>
        </p:grpSpPr>
        <p:sp>
          <p:nvSpPr>
            <p:cNvPr id="11" name="TextBox 11"/>
            <p:cNvSpPr txBox="1"/>
            <p:nvPr/>
          </p:nvSpPr>
          <p:spPr>
            <a:xfrm>
              <a:off x="0" y="1502029"/>
              <a:ext cx="8124623" cy="596900"/>
            </a:xfrm>
            <a:prstGeom prst="rect">
              <a:avLst/>
            </a:prstGeom>
          </p:spPr>
          <p:txBody>
            <a:bodyPr lIns="0" tIns="0" rIns="0" bIns="0" rtlCol="0" anchor="t">
              <a:spAutoFit/>
            </a:bodyPr>
            <a:lstStyle/>
            <a:p>
              <a:pPr algn="ctr">
                <a:lnSpc>
                  <a:spcPts val="3556"/>
                </a:lnSpc>
              </a:pPr>
              <a:r>
                <a:rPr lang="en-US" sz="2963">
                  <a:solidFill>
                    <a:srgbClr val="10B5BF"/>
                  </a:solidFill>
                  <a:latin typeface="Muli"/>
                </a:rPr>
                <a:t>-- Kết quả đạt được --</a:t>
              </a:r>
            </a:p>
          </p:txBody>
        </p:sp>
        <p:sp>
          <p:nvSpPr>
            <p:cNvPr id="12" name="TextBox 12"/>
            <p:cNvSpPr txBox="1"/>
            <p:nvPr/>
          </p:nvSpPr>
          <p:spPr>
            <a:xfrm>
              <a:off x="12700" y="66675"/>
              <a:ext cx="8124623" cy="1333132"/>
            </a:xfrm>
            <a:prstGeom prst="rect">
              <a:avLst/>
            </a:prstGeom>
          </p:spPr>
          <p:txBody>
            <a:bodyPr lIns="0" tIns="0" rIns="0" bIns="0" rtlCol="0" anchor="t">
              <a:spAutoFit/>
            </a:bodyPr>
            <a:lstStyle/>
            <a:p>
              <a:pPr algn="ctr">
                <a:lnSpc>
                  <a:spcPts val="7607"/>
                </a:lnSpc>
              </a:pPr>
              <a:r>
                <a:rPr lang="en-US" sz="6915">
                  <a:solidFill>
                    <a:srgbClr val="FFFFFF"/>
                  </a:solidFill>
                  <a:latin typeface="Muli Semi-Bold"/>
                </a:rPr>
                <a:t>FontEnd</a:t>
              </a:r>
            </a:p>
          </p:txBody>
        </p:sp>
      </p:grpSp>
      <p:sp>
        <p:nvSpPr>
          <p:cNvPr id="13" name="AutoShape 13"/>
          <p:cNvSpPr/>
          <p:nvPr/>
        </p:nvSpPr>
        <p:spPr>
          <a:xfrm flipV="1">
            <a:off x="8957686" y="1994447"/>
            <a:ext cx="57150" cy="7263853"/>
          </a:xfrm>
          <a:prstGeom prst="line">
            <a:avLst/>
          </a:prstGeom>
          <a:ln w="19050" cap="rnd">
            <a:solidFill>
              <a:srgbClr val="10B5BF"/>
            </a:solidFill>
            <a:prstDash val="solid"/>
            <a:headEnd type="none" w="sm" len="sm"/>
            <a:tailEnd type="none" w="sm" len="sm"/>
          </a:ln>
        </p:spPr>
        <p:txBody>
          <a:bodyPr/>
          <a:lstStyle/>
          <a:p>
            <a:endParaRPr lang="en-US"/>
          </a:p>
        </p:txBody>
      </p:sp>
      <p:sp>
        <p:nvSpPr>
          <p:cNvPr id="14" name="Freeform 14"/>
          <p:cNvSpPr/>
          <p:nvPr/>
        </p:nvSpPr>
        <p:spPr>
          <a:xfrm rot="-479821">
            <a:off x="1572596" y="-414324"/>
            <a:ext cx="3477167" cy="2886049"/>
          </a:xfrm>
          <a:custGeom>
            <a:avLst/>
            <a:gdLst/>
            <a:ahLst/>
            <a:cxnLst/>
            <a:rect l="l" t="t" r="r" b="b"/>
            <a:pathLst>
              <a:path w="3477167" h="2886049">
                <a:moveTo>
                  <a:pt x="0" y="0"/>
                </a:moveTo>
                <a:lnTo>
                  <a:pt x="3477167" y="0"/>
                </a:lnTo>
                <a:lnTo>
                  <a:pt x="3477167" y="2886048"/>
                </a:lnTo>
                <a:lnTo>
                  <a:pt x="0" y="2886048"/>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399826" y="6599334"/>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1519467" y="2014561"/>
            <a:ext cx="6534348" cy="5246370"/>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US"/>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US"/>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US"/>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l="-8159" r="-8159"/>
              </a:stretch>
            </a:blipFill>
          </p:spPr>
          <p:txBody>
            <a:bodyPr/>
            <a:lstStyle/>
            <a:p>
              <a:endParaRPr lang="en-US"/>
            </a:p>
          </p:txBody>
        </p:sp>
      </p:grpSp>
      <p:sp>
        <p:nvSpPr>
          <p:cNvPr id="8" name="TextBox 8"/>
          <p:cNvSpPr txBox="1"/>
          <p:nvPr/>
        </p:nvSpPr>
        <p:spPr>
          <a:xfrm>
            <a:off x="8567005" y="2302788"/>
            <a:ext cx="6828362" cy="1104900"/>
          </a:xfrm>
          <a:prstGeom prst="rect">
            <a:avLst/>
          </a:prstGeom>
        </p:spPr>
        <p:txBody>
          <a:bodyPr lIns="0" tIns="0" rIns="0" bIns="0" rtlCol="0" anchor="t">
            <a:spAutoFit/>
          </a:bodyPr>
          <a:lstStyle/>
          <a:p>
            <a:pPr algn="ctr">
              <a:lnSpc>
                <a:spcPts val="8708"/>
              </a:lnSpc>
            </a:pPr>
            <a:r>
              <a:rPr lang="en-US" sz="7257">
                <a:solidFill>
                  <a:srgbClr val="FFFFFF"/>
                </a:solidFill>
                <a:latin typeface="Muli Bold"/>
              </a:rPr>
              <a:t>ĐĂNG NHẬP</a:t>
            </a:r>
          </a:p>
        </p:txBody>
      </p:sp>
      <p:sp>
        <p:nvSpPr>
          <p:cNvPr id="9" name="TextBox 9"/>
          <p:cNvSpPr txBox="1"/>
          <p:nvPr/>
        </p:nvSpPr>
        <p:spPr>
          <a:xfrm>
            <a:off x="8789758" y="4457249"/>
            <a:ext cx="6828362" cy="2267101"/>
          </a:xfrm>
          <a:prstGeom prst="rect">
            <a:avLst/>
          </a:prstGeom>
        </p:spPr>
        <p:txBody>
          <a:bodyPr lIns="0" tIns="0" rIns="0" bIns="0" rtlCol="0" anchor="t">
            <a:spAutoFit/>
          </a:bodyPr>
          <a:lstStyle/>
          <a:p>
            <a:pPr>
              <a:lnSpc>
                <a:spcPts val="3666"/>
              </a:lnSpc>
            </a:pPr>
            <a:r>
              <a:rPr lang="en-US" sz="2619">
                <a:solidFill>
                  <a:srgbClr val="FFFFFF"/>
                </a:solidFill>
                <a:latin typeface="Muli Extra-Light"/>
              </a:rPr>
              <a:t>Với chức năng đăng nhập User và Admin khi nhập mật khẩu và tài khoản, các thông tin </a:t>
            </a:r>
          </a:p>
          <a:p>
            <a:pPr>
              <a:lnSpc>
                <a:spcPts val="3666"/>
              </a:lnSpc>
            </a:pPr>
            <a:r>
              <a:rPr lang="en-US" sz="2619">
                <a:solidFill>
                  <a:srgbClr val="FFFFFF"/>
                </a:solidFill>
                <a:latin typeface="Muli Extra-Light"/>
              </a:rPr>
              <a:t>đó sẽ được đưa về api để sử lý bên phía Backend .</a:t>
            </a:r>
          </a:p>
          <a:p>
            <a:pPr>
              <a:lnSpc>
                <a:spcPts val="3666"/>
              </a:lnSpc>
            </a:pPr>
            <a:endParaRPr lang="en-US" sz="2619">
              <a:solidFill>
                <a:srgbClr val="FFFFFF"/>
              </a:solidFill>
              <a:latin typeface="Muli Extra-Light"/>
            </a:endParaRPr>
          </a:p>
        </p:txBody>
      </p:sp>
      <p:sp>
        <p:nvSpPr>
          <p:cNvPr id="10" name="Freeform 10"/>
          <p:cNvSpPr/>
          <p:nvPr/>
        </p:nvSpPr>
        <p:spPr>
          <a:xfrm flipH="1" flipV="1">
            <a:off x="14202138" y="-1208090"/>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4"/>
            <a:stretch>
              <a:fillRect/>
            </a:stretch>
          </a:blipFill>
        </p:spPr>
        <p:txBody>
          <a:bodyPr/>
          <a:lstStyle/>
          <a:p>
            <a:endParaRPr lang="en-US"/>
          </a:p>
        </p:txBody>
      </p:sp>
      <p:sp>
        <p:nvSpPr>
          <p:cNvPr id="11" name="Freeform 11"/>
          <p:cNvSpPr/>
          <p:nvPr/>
        </p:nvSpPr>
        <p:spPr>
          <a:xfrm>
            <a:off x="15618120" y="1865144"/>
            <a:ext cx="1343326" cy="4734190"/>
          </a:xfrm>
          <a:custGeom>
            <a:avLst/>
            <a:gdLst/>
            <a:ahLst/>
            <a:cxnLst/>
            <a:rect l="l" t="t" r="r" b="b"/>
            <a:pathLst>
              <a:path w="1343326" h="4734190">
                <a:moveTo>
                  <a:pt x="0" y="0"/>
                </a:moveTo>
                <a:lnTo>
                  <a:pt x="1343327" y="0"/>
                </a:lnTo>
                <a:lnTo>
                  <a:pt x="1343327" y="4734190"/>
                </a:lnTo>
                <a:lnTo>
                  <a:pt x="0" y="4734190"/>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509056" y="2716877"/>
            <a:ext cx="10964355" cy="1057275"/>
          </a:xfrm>
          <a:prstGeom prst="rect">
            <a:avLst/>
          </a:prstGeom>
        </p:spPr>
        <p:txBody>
          <a:bodyPr lIns="0" tIns="0" rIns="0" bIns="0" rtlCol="0" anchor="t">
            <a:spAutoFit/>
          </a:bodyPr>
          <a:lstStyle/>
          <a:p>
            <a:pPr>
              <a:lnSpc>
                <a:spcPts val="8400"/>
              </a:lnSpc>
            </a:pPr>
            <a:r>
              <a:rPr lang="en-US" sz="7000">
                <a:solidFill>
                  <a:srgbClr val="FFFFFF"/>
                </a:solidFill>
                <a:latin typeface="Muli Semi-Bold"/>
              </a:rPr>
              <a:t>Đăng ký </a:t>
            </a:r>
          </a:p>
        </p:txBody>
      </p:sp>
      <p:sp>
        <p:nvSpPr>
          <p:cNvPr id="3" name="TextBox 3"/>
          <p:cNvSpPr txBox="1"/>
          <p:nvPr/>
        </p:nvSpPr>
        <p:spPr>
          <a:xfrm>
            <a:off x="1509056" y="4988070"/>
            <a:ext cx="10964355" cy="2613660"/>
          </a:xfrm>
          <a:prstGeom prst="rect">
            <a:avLst/>
          </a:prstGeom>
        </p:spPr>
        <p:txBody>
          <a:bodyPr lIns="0" tIns="0" rIns="0" bIns="0" rtlCol="0" anchor="t">
            <a:spAutoFit/>
          </a:bodyPr>
          <a:lstStyle/>
          <a:p>
            <a:pPr>
              <a:lnSpc>
                <a:spcPts val="3464"/>
              </a:lnSpc>
            </a:pPr>
            <a:r>
              <a:rPr lang="en-US" sz="2474">
                <a:solidFill>
                  <a:srgbClr val="FFFFFF"/>
                </a:solidFill>
                <a:latin typeface="Muli Extra-Light"/>
              </a:rPr>
              <a:t>Người dùng nhập các thông tin vào form các thông tin này được api kiểm tra xem nó  đã đúng theo định dạng được đặt ra hay chưa nếu đúng sẽ gửi vào email của người  dùng một đoạn mã xác nhận để người dùng nhập, nếu mã chính xác thì sẽ lưu cấc  thông tin của người dùng vào database vào chuyển cho client 1 chuỗi token đồng hời chuyển đến trang chủ</a:t>
            </a:r>
          </a:p>
          <a:p>
            <a:pPr>
              <a:lnSpc>
                <a:spcPts val="3464"/>
              </a:lnSpc>
            </a:pPr>
            <a:endParaRPr lang="en-US" sz="2474">
              <a:solidFill>
                <a:srgbClr val="FFFFFF"/>
              </a:solidFill>
              <a:latin typeface="Muli Extra-Light"/>
            </a:endParaRPr>
          </a:p>
        </p:txBody>
      </p:sp>
      <p:sp>
        <p:nvSpPr>
          <p:cNvPr id="4" name="Freeform 4"/>
          <p:cNvSpPr/>
          <p:nvPr/>
        </p:nvSpPr>
        <p:spPr>
          <a:xfrm flipH="1" flipV="1">
            <a:off x="12865622" y="1028700"/>
            <a:ext cx="7641615" cy="5845836"/>
          </a:xfrm>
          <a:custGeom>
            <a:avLst/>
            <a:gdLst/>
            <a:ahLst/>
            <a:cxnLst/>
            <a:rect l="l" t="t" r="r" b="b"/>
            <a:pathLst>
              <a:path w="7641615" h="5845836">
                <a:moveTo>
                  <a:pt x="7641615" y="5845836"/>
                </a:moveTo>
                <a:lnTo>
                  <a:pt x="0" y="5845836"/>
                </a:lnTo>
                <a:lnTo>
                  <a:pt x="0" y="0"/>
                </a:lnTo>
                <a:lnTo>
                  <a:pt x="7641615" y="0"/>
                </a:lnTo>
                <a:lnTo>
                  <a:pt x="7641615" y="5845836"/>
                </a:lnTo>
                <a:close/>
              </a:path>
            </a:pathLst>
          </a:custGeom>
          <a:blipFill>
            <a:blip r:embed="rId2"/>
            <a:stretch>
              <a:fillRect/>
            </a:stretch>
          </a:blipFill>
        </p:spPr>
        <p:txBody>
          <a:bodyPr/>
          <a:lstStyle/>
          <a:p>
            <a:endParaRPr lang="en-US"/>
          </a:p>
        </p:txBody>
      </p:sp>
      <p:sp>
        <p:nvSpPr>
          <p:cNvPr id="5" name="Freeform 5"/>
          <p:cNvSpPr/>
          <p:nvPr/>
        </p:nvSpPr>
        <p:spPr>
          <a:xfrm>
            <a:off x="13581385" y="3951618"/>
            <a:ext cx="1343326" cy="4734190"/>
          </a:xfrm>
          <a:custGeom>
            <a:avLst/>
            <a:gdLst/>
            <a:ahLst/>
            <a:cxnLst/>
            <a:rect l="l" t="t" r="r" b="b"/>
            <a:pathLst>
              <a:path w="1343326" h="4734190">
                <a:moveTo>
                  <a:pt x="0" y="0"/>
                </a:moveTo>
                <a:lnTo>
                  <a:pt x="1343326" y="0"/>
                </a:lnTo>
                <a:lnTo>
                  <a:pt x="1343326" y="4734190"/>
                </a:lnTo>
                <a:lnTo>
                  <a:pt x="0" y="4734190"/>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709160" y="-273261"/>
            <a:ext cx="13982031" cy="13160586"/>
          </a:xfrm>
          <a:custGeom>
            <a:avLst/>
            <a:gdLst/>
            <a:ahLst/>
            <a:cxnLst/>
            <a:rect l="l" t="t" r="r" b="b"/>
            <a:pathLst>
              <a:path w="13982031" h="13160586">
                <a:moveTo>
                  <a:pt x="0" y="0"/>
                </a:moveTo>
                <a:lnTo>
                  <a:pt x="13982030" y="0"/>
                </a:lnTo>
                <a:lnTo>
                  <a:pt x="13982030" y="13160586"/>
                </a:lnTo>
                <a:lnTo>
                  <a:pt x="0" y="13160586"/>
                </a:lnTo>
                <a:lnTo>
                  <a:pt x="0" y="0"/>
                </a:lnTo>
                <a:close/>
              </a:path>
            </a:pathLst>
          </a:custGeom>
          <a:blipFill>
            <a:blip r:embed="rId2"/>
            <a:stretch>
              <a:fillRect/>
            </a:stretch>
          </a:blipFill>
        </p:spPr>
        <p:txBody>
          <a:bodyPr/>
          <a:lstStyle/>
          <a:p>
            <a:endParaRPr lang="en-US"/>
          </a:p>
        </p:txBody>
      </p:sp>
      <p:grpSp>
        <p:nvGrpSpPr>
          <p:cNvPr id="3" name="Group 3"/>
          <p:cNvGrpSpPr>
            <a:grpSpLocks noChangeAspect="1"/>
          </p:cNvGrpSpPr>
          <p:nvPr/>
        </p:nvGrpSpPr>
        <p:grpSpPr>
          <a:xfrm>
            <a:off x="8112716" y="4011930"/>
            <a:ext cx="9146584" cy="5246370"/>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US"/>
            </a:p>
          </p:txBody>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US"/>
            </a:p>
          </p:txBody>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US"/>
            </a:p>
          </p:txBody>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US"/>
            </a:p>
          </p:txBody>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l="-14785" r="-14785"/>
              </a:stretch>
            </a:blipFill>
          </p:spPr>
          <p:txBody>
            <a:bodyPr/>
            <a:lstStyle/>
            <a:p>
              <a:endParaRPr lang="en-US"/>
            </a:p>
          </p:txBody>
        </p:sp>
      </p:grpSp>
      <p:grpSp>
        <p:nvGrpSpPr>
          <p:cNvPr id="9" name="Group 9"/>
          <p:cNvGrpSpPr/>
          <p:nvPr/>
        </p:nvGrpSpPr>
        <p:grpSpPr>
          <a:xfrm>
            <a:off x="1028700" y="1028700"/>
            <a:ext cx="7439999" cy="6807180"/>
            <a:chOff x="0" y="0"/>
            <a:chExt cx="9919999" cy="9076240"/>
          </a:xfrm>
        </p:grpSpPr>
        <p:sp>
          <p:nvSpPr>
            <p:cNvPr id="10" name="TextBox 10"/>
            <p:cNvSpPr txBox="1"/>
            <p:nvPr/>
          </p:nvSpPr>
          <p:spPr>
            <a:xfrm>
              <a:off x="0" y="0"/>
              <a:ext cx="9919999" cy="1333500"/>
            </a:xfrm>
            <a:prstGeom prst="rect">
              <a:avLst/>
            </a:prstGeom>
          </p:spPr>
          <p:txBody>
            <a:bodyPr lIns="0" tIns="0" rIns="0" bIns="0" rtlCol="0" anchor="t">
              <a:spAutoFit/>
            </a:bodyPr>
            <a:lstStyle/>
            <a:p>
              <a:pPr marL="0" lvl="0" indent="0">
                <a:lnSpc>
                  <a:spcPts val="7920"/>
                </a:lnSpc>
                <a:spcBef>
                  <a:spcPct val="0"/>
                </a:spcBef>
              </a:pPr>
              <a:r>
                <a:rPr lang="en-US" sz="6600">
                  <a:solidFill>
                    <a:srgbClr val="FFFFFF"/>
                  </a:solidFill>
                  <a:latin typeface="Muli Bold"/>
                </a:rPr>
                <a:t>Thêm giỏi hàng</a:t>
              </a:r>
            </a:p>
          </p:txBody>
        </p:sp>
        <p:sp>
          <p:nvSpPr>
            <p:cNvPr id="11" name="TextBox 11"/>
            <p:cNvSpPr txBox="1"/>
            <p:nvPr/>
          </p:nvSpPr>
          <p:spPr>
            <a:xfrm>
              <a:off x="0" y="2268696"/>
              <a:ext cx="9919999" cy="6807412"/>
            </a:xfrm>
            <a:prstGeom prst="rect">
              <a:avLst/>
            </a:prstGeom>
          </p:spPr>
          <p:txBody>
            <a:bodyPr lIns="0" tIns="0" rIns="0" bIns="0" rtlCol="0" anchor="t">
              <a:spAutoFit/>
            </a:bodyPr>
            <a:lstStyle/>
            <a:p>
              <a:pPr marL="626107" lvl="1" indent="-313054">
                <a:lnSpc>
                  <a:spcPts val="4059"/>
                </a:lnSpc>
                <a:buFont typeface="Arial"/>
                <a:buChar char="•"/>
              </a:pPr>
              <a:r>
                <a:rPr lang="en-US" sz="2899">
                  <a:solidFill>
                    <a:srgbClr val="FFFFFF"/>
                  </a:solidFill>
                  <a:latin typeface="Muli"/>
                </a:rPr>
                <a:t>Người dùng chọn số lượng sản phẩm trong trang chi tiết sản phẩm và nhần nút thêm giỏ</a:t>
              </a:r>
            </a:p>
            <a:p>
              <a:pPr marL="626107" lvl="1" indent="-313054">
                <a:lnSpc>
                  <a:spcPts val="4059"/>
                </a:lnSpc>
                <a:buFont typeface="Arial"/>
                <a:buChar char="•"/>
              </a:pPr>
              <a:r>
                <a:rPr lang="en-US" sz="2899">
                  <a:solidFill>
                    <a:srgbClr val="FFFFFF"/>
                  </a:solidFill>
                  <a:latin typeface="Muli"/>
                </a:rPr>
                <a:t>hàng các thông tin như mã sản phẩm, số lượng, mã người dùng,... Các thông tin </a:t>
              </a:r>
            </a:p>
            <a:p>
              <a:pPr marL="626107" lvl="1" indent="-313054">
                <a:lnSpc>
                  <a:spcPts val="4059"/>
                </a:lnSpc>
                <a:buFont typeface="Arial"/>
                <a:buChar char="•"/>
              </a:pPr>
              <a:r>
                <a:rPr lang="en-US" sz="2899">
                  <a:solidFill>
                    <a:srgbClr val="FFFFFF"/>
                  </a:solidFill>
                  <a:latin typeface="Muli"/>
                </a:rPr>
                <a:t>này sẽ được lưu vào cơ sở dữ liệu của giỏ hàng và hiển thị ra trong trang giỏ hàng.</a:t>
              </a:r>
            </a:p>
            <a:p>
              <a:pPr>
                <a:lnSpc>
                  <a:spcPts val="4059"/>
                </a:lnSpc>
              </a:pPr>
              <a:endParaRPr lang="en-US" sz="2899">
                <a:solidFill>
                  <a:srgbClr val="FFFFFF"/>
                </a:solidFill>
                <a:latin typeface="Mul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5400000">
            <a:off x="11966918" y="-20463"/>
            <a:ext cx="10206739" cy="10247665"/>
          </a:xfrm>
          <a:custGeom>
            <a:avLst/>
            <a:gdLst/>
            <a:ahLst/>
            <a:cxnLst/>
            <a:rect l="l" t="t" r="r" b="b"/>
            <a:pathLst>
              <a:path w="10206739" h="10247665">
                <a:moveTo>
                  <a:pt x="0" y="0"/>
                </a:moveTo>
                <a:lnTo>
                  <a:pt x="10206739" y="0"/>
                </a:lnTo>
                <a:lnTo>
                  <a:pt x="10206739" y="10247665"/>
                </a:lnTo>
                <a:lnTo>
                  <a:pt x="0" y="10247665"/>
                </a:lnTo>
                <a:lnTo>
                  <a:pt x="0" y="0"/>
                </a:lnTo>
                <a:close/>
              </a:path>
            </a:pathLst>
          </a:custGeom>
          <a:blipFill>
            <a:blip r:embed="rId3"/>
            <a:stretch>
              <a:fillRect l="-23844" t="-7157"/>
            </a:stretch>
          </a:blipFill>
        </p:spPr>
        <p:txBody>
          <a:bodyPr/>
          <a:lstStyle/>
          <a:p>
            <a:endParaRPr lang="en-US"/>
          </a:p>
        </p:txBody>
      </p:sp>
      <p:grpSp>
        <p:nvGrpSpPr>
          <p:cNvPr id="4" name="Group 4"/>
          <p:cNvGrpSpPr>
            <a:grpSpLocks noChangeAspect="1"/>
          </p:cNvGrpSpPr>
          <p:nvPr/>
        </p:nvGrpSpPr>
        <p:grpSpPr>
          <a:xfrm>
            <a:off x="10012933" y="4021323"/>
            <a:ext cx="7246367" cy="5246370"/>
            <a:chOff x="0" y="0"/>
            <a:chExt cx="19050000" cy="13792200"/>
          </a:xfrm>
        </p:grpSpPr>
        <p:sp>
          <p:nvSpPr>
            <p:cNvPr id="5" name="Freeform 5"/>
            <p:cNvSpPr/>
            <p:nvPr/>
          </p:nvSpPr>
          <p:spPr>
            <a:xfrm>
              <a:off x="493268" y="493776"/>
              <a:ext cx="18087975" cy="12640436"/>
            </a:xfrm>
            <a:custGeom>
              <a:avLst/>
              <a:gdLst/>
              <a:ahLst/>
              <a:cxnLst/>
              <a:rect l="l" t="t" r="r" b="b"/>
              <a:pathLst>
                <a:path w="18087975" h="12640436">
                  <a:moveTo>
                    <a:pt x="17735170" y="12640436"/>
                  </a:moveTo>
                  <a:lnTo>
                    <a:pt x="352806" y="12640436"/>
                  </a:lnTo>
                  <a:cubicBezTo>
                    <a:pt x="157988" y="12640436"/>
                    <a:pt x="0" y="12482448"/>
                    <a:pt x="0" y="12287630"/>
                  </a:cubicBezTo>
                  <a:lnTo>
                    <a:pt x="0" y="352806"/>
                  </a:lnTo>
                  <a:cubicBezTo>
                    <a:pt x="0" y="157988"/>
                    <a:pt x="157988" y="0"/>
                    <a:pt x="352806" y="0"/>
                  </a:cubicBezTo>
                  <a:lnTo>
                    <a:pt x="17735168" y="0"/>
                  </a:lnTo>
                  <a:cubicBezTo>
                    <a:pt x="17929986" y="0"/>
                    <a:pt x="18087975" y="157988"/>
                    <a:pt x="18087975" y="352806"/>
                  </a:cubicBezTo>
                  <a:lnTo>
                    <a:pt x="18087975" y="12287759"/>
                  </a:lnTo>
                  <a:cubicBezTo>
                    <a:pt x="18087975" y="12482576"/>
                    <a:pt x="17929987" y="12640436"/>
                    <a:pt x="17735170" y="12640436"/>
                  </a:cubicBezTo>
                  <a:close/>
                </a:path>
              </a:pathLst>
            </a:custGeom>
            <a:blipFill>
              <a:blip r:embed="rId4"/>
              <a:stretch>
                <a:fillRect l="-21636" r="-21636"/>
              </a:stretch>
            </a:blipFill>
          </p:spPr>
          <p:txBody>
            <a:bodyPr/>
            <a:lstStyle/>
            <a:p>
              <a:endParaRPr lang="en-US"/>
            </a:p>
          </p:txBody>
        </p:sp>
        <p:sp>
          <p:nvSpPr>
            <p:cNvPr id="6" name="Freeform 6"/>
            <p:cNvSpPr/>
            <p:nvPr/>
          </p:nvSpPr>
          <p:spPr>
            <a:xfrm>
              <a:off x="0" y="0"/>
              <a:ext cx="19050000" cy="13792200"/>
            </a:xfrm>
            <a:custGeom>
              <a:avLst/>
              <a:gdLst/>
              <a:ahLst/>
              <a:cxnLst/>
              <a:rect l="l" t="t" r="r" b="b"/>
              <a:pathLst>
                <a:path w="19050000" h="13792200">
                  <a:moveTo>
                    <a:pt x="19050000" y="0"/>
                  </a:moveTo>
                  <a:lnTo>
                    <a:pt x="19050000" y="13792200"/>
                  </a:lnTo>
                  <a:lnTo>
                    <a:pt x="0" y="13792200"/>
                  </a:lnTo>
                  <a:lnTo>
                    <a:pt x="0" y="0"/>
                  </a:lnTo>
                  <a:lnTo>
                    <a:pt x="19050000" y="0"/>
                  </a:lnTo>
                  <a:close/>
                </a:path>
              </a:pathLst>
            </a:custGeom>
            <a:blipFill>
              <a:blip r:embed="rId5"/>
              <a:stretch>
                <a:fillRect l="-17" r="-17"/>
              </a:stretch>
            </a:blipFill>
          </p:spPr>
          <p:txBody>
            <a:bodyPr/>
            <a:lstStyle/>
            <a:p>
              <a:endParaRPr lang="en-US"/>
            </a:p>
          </p:txBody>
        </p:sp>
      </p:grpSp>
      <p:sp>
        <p:nvSpPr>
          <p:cNvPr id="7" name="TextBox 7"/>
          <p:cNvSpPr txBox="1"/>
          <p:nvPr/>
        </p:nvSpPr>
        <p:spPr>
          <a:xfrm>
            <a:off x="705435" y="1133874"/>
            <a:ext cx="8955206" cy="1000125"/>
          </a:xfrm>
          <a:prstGeom prst="rect">
            <a:avLst/>
          </a:prstGeom>
        </p:spPr>
        <p:txBody>
          <a:bodyPr lIns="0" tIns="0" rIns="0" bIns="0" rtlCol="0" anchor="t">
            <a:spAutoFit/>
          </a:bodyPr>
          <a:lstStyle/>
          <a:p>
            <a:pPr marL="0" lvl="0" indent="0">
              <a:lnSpc>
                <a:spcPts val="7920"/>
              </a:lnSpc>
              <a:spcBef>
                <a:spcPct val="0"/>
              </a:spcBef>
            </a:pPr>
            <a:r>
              <a:rPr lang="en-US" sz="6600">
                <a:solidFill>
                  <a:srgbClr val="FFFFFF"/>
                </a:solidFill>
                <a:latin typeface="Muli Bold"/>
              </a:rPr>
              <a:t>Đặt hàng</a:t>
            </a:r>
          </a:p>
        </p:txBody>
      </p:sp>
      <p:sp>
        <p:nvSpPr>
          <p:cNvPr id="8" name="TextBox 8"/>
          <p:cNvSpPr txBox="1"/>
          <p:nvPr/>
        </p:nvSpPr>
        <p:spPr>
          <a:xfrm>
            <a:off x="1028700" y="2975491"/>
            <a:ext cx="7439999" cy="4603115"/>
          </a:xfrm>
          <a:prstGeom prst="rect">
            <a:avLst/>
          </a:prstGeom>
        </p:spPr>
        <p:txBody>
          <a:bodyPr lIns="0" tIns="0" rIns="0" bIns="0" rtlCol="0" anchor="t">
            <a:spAutoFit/>
          </a:bodyPr>
          <a:lstStyle/>
          <a:p>
            <a:pPr marL="626107" lvl="1" indent="-313054">
              <a:lnSpc>
                <a:spcPts val="4059"/>
              </a:lnSpc>
              <a:buFont typeface="Arial"/>
              <a:buChar char="•"/>
            </a:pPr>
            <a:r>
              <a:rPr lang="en-US" sz="2899">
                <a:solidFill>
                  <a:srgbClr val="FFFFFF"/>
                </a:solidFill>
                <a:latin typeface="Muli"/>
              </a:rPr>
              <a:t>Người dùng chọn sản phẩm muốn mua rồi chọn đặt hàng thông tin sản phẩm sẽ hiển </a:t>
            </a:r>
          </a:p>
          <a:p>
            <a:pPr marL="626107" lvl="1" indent="-313054">
              <a:lnSpc>
                <a:spcPts val="4059"/>
              </a:lnSpc>
              <a:buFont typeface="Arial"/>
              <a:buChar char="•"/>
            </a:pPr>
            <a:r>
              <a:rPr lang="en-US" sz="2899">
                <a:solidFill>
                  <a:srgbClr val="FFFFFF"/>
                </a:solidFill>
                <a:latin typeface="Muli"/>
              </a:rPr>
              <a:t>thị trong trang dặt hàng. Người dùng chọn địa chỉ đặt hàng và loại vận chuyển </a:t>
            </a:r>
          </a:p>
          <a:p>
            <a:pPr marL="626107" lvl="1" indent="-313054">
              <a:lnSpc>
                <a:spcPts val="4059"/>
              </a:lnSpc>
              <a:buFont typeface="Arial"/>
              <a:buChar char="•"/>
            </a:pPr>
            <a:r>
              <a:rPr lang="en-US" sz="2899">
                <a:solidFill>
                  <a:srgbClr val="FFFFFF"/>
                </a:solidFill>
                <a:latin typeface="Muli"/>
              </a:rPr>
              <a:t>thông tin này sẽ được lưu vào database thông qua API.</a:t>
            </a:r>
          </a:p>
          <a:p>
            <a:pPr>
              <a:lnSpc>
                <a:spcPts val="4059"/>
              </a:lnSpc>
            </a:pPr>
            <a:endParaRPr lang="en-US" sz="2899">
              <a:solidFill>
                <a:srgbClr val="FFFFFF"/>
              </a:solidFill>
              <a:latin typeface="Muli"/>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2387880" y="3660964"/>
            <a:ext cx="10336162" cy="2456538"/>
            <a:chOff x="0" y="0"/>
            <a:chExt cx="13781550" cy="3275383"/>
          </a:xfrm>
        </p:grpSpPr>
        <p:sp>
          <p:nvSpPr>
            <p:cNvPr id="3" name="TextBox 3"/>
            <p:cNvSpPr txBox="1"/>
            <p:nvPr/>
          </p:nvSpPr>
          <p:spPr>
            <a:xfrm>
              <a:off x="0" y="2834058"/>
              <a:ext cx="13781550" cy="441325"/>
            </a:xfrm>
            <a:prstGeom prst="rect">
              <a:avLst/>
            </a:prstGeom>
          </p:spPr>
          <p:txBody>
            <a:bodyPr lIns="0" tIns="0" rIns="0" bIns="0" rtlCol="0" anchor="t">
              <a:spAutoFit/>
            </a:bodyPr>
            <a:lstStyle/>
            <a:p>
              <a:pPr>
                <a:lnSpc>
                  <a:spcPts val="2610"/>
                </a:lnSpc>
              </a:pPr>
              <a:r>
                <a:rPr lang="en-US" sz="2175">
                  <a:solidFill>
                    <a:srgbClr val="10B5BF"/>
                  </a:solidFill>
                  <a:latin typeface="Muli"/>
                </a:rPr>
                <a:t>phát hiện lỗi trong quá trình xây dựng hệ thống</a:t>
              </a:r>
            </a:p>
          </p:txBody>
        </p:sp>
        <p:sp>
          <p:nvSpPr>
            <p:cNvPr id="4" name="TextBox 4"/>
            <p:cNvSpPr txBox="1"/>
            <p:nvPr/>
          </p:nvSpPr>
          <p:spPr>
            <a:xfrm>
              <a:off x="0" y="0"/>
              <a:ext cx="13781550" cy="1828800"/>
            </a:xfrm>
            <a:prstGeom prst="rect">
              <a:avLst/>
            </a:prstGeom>
          </p:spPr>
          <p:txBody>
            <a:bodyPr lIns="0" tIns="0" rIns="0" bIns="0" rtlCol="0" anchor="t">
              <a:spAutoFit/>
            </a:bodyPr>
            <a:lstStyle/>
            <a:p>
              <a:pPr>
                <a:lnSpc>
                  <a:spcPts val="10800"/>
                </a:lnSpc>
              </a:pPr>
              <a:r>
                <a:rPr lang="en-US" sz="9000">
                  <a:solidFill>
                    <a:srgbClr val="FFFFFF"/>
                  </a:solidFill>
                  <a:latin typeface="Muli Semi-Bold"/>
                </a:rPr>
                <a:t>KIỂM THỬ</a:t>
              </a:r>
            </a:p>
          </p:txBody>
        </p:sp>
      </p:grpSp>
      <p:sp>
        <p:nvSpPr>
          <p:cNvPr id="5" name="Freeform 5"/>
          <p:cNvSpPr/>
          <p:nvPr/>
        </p:nvSpPr>
        <p:spPr>
          <a:xfrm>
            <a:off x="9144000" y="-1400753"/>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txBody>
          <a:bodyPr/>
          <a:lstStyle/>
          <a:p>
            <a:endParaRPr lang="en-US"/>
          </a:p>
        </p:txBody>
      </p:sp>
      <p:sp>
        <p:nvSpPr>
          <p:cNvPr id="6" name="Freeform 6"/>
          <p:cNvSpPr/>
          <p:nvPr/>
        </p:nvSpPr>
        <p:spPr>
          <a:xfrm rot="-7698346" flipH="1">
            <a:off x="14309952" y="2598981"/>
            <a:ext cx="2866797" cy="2955461"/>
          </a:xfrm>
          <a:custGeom>
            <a:avLst/>
            <a:gdLst/>
            <a:ahLst/>
            <a:cxnLst/>
            <a:rect l="l" t="t" r="r" b="b"/>
            <a:pathLst>
              <a:path w="2866797" h="2955461">
                <a:moveTo>
                  <a:pt x="2866796" y="0"/>
                </a:moveTo>
                <a:lnTo>
                  <a:pt x="0" y="0"/>
                </a:lnTo>
                <a:lnTo>
                  <a:pt x="0" y="2955460"/>
                </a:lnTo>
                <a:lnTo>
                  <a:pt x="2866796" y="2955460"/>
                </a:lnTo>
                <a:lnTo>
                  <a:pt x="2866796"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8534400" y="0"/>
            <a:ext cx="9753600" cy="10287000"/>
            <a:chOff x="0" y="0"/>
            <a:chExt cx="13004800" cy="13716000"/>
          </a:xfrm>
        </p:grpSpPr>
        <p:pic>
          <p:nvPicPr>
            <p:cNvPr id="3" name="Picture 3"/>
            <p:cNvPicPr>
              <a:picLocks noChangeAspect="1"/>
            </p:cNvPicPr>
            <p:nvPr/>
          </p:nvPicPr>
          <p:blipFill>
            <a:blip r:embed="rId2">
              <a:alphaModFix amt="37000"/>
            </a:blip>
            <a:srcRect l="18395" r="18395"/>
            <a:stretch>
              <a:fillRect/>
            </a:stretch>
          </p:blipFill>
          <p:spPr>
            <a:xfrm>
              <a:off x="0" y="0"/>
              <a:ext cx="13004800" cy="13716000"/>
            </a:xfrm>
            <a:prstGeom prst="rect">
              <a:avLst/>
            </a:prstGeom>
          </p:spPr>
        </p:pic>
      </p:grpSp>
      <p:sp>
        <p:nvSpPr>
          <p:cNvPr id="4" name="Freeform 4"/>
          <p:cNvSpPr/>
          <p:nvPr/>
        </p:nvSpPr>
        <p:spPr>
          <a:xfrm>
            <a:off x="-3167035" y="5143500"/>
            <a:ext cx="13824645" cy="9093589"/>
          </a:xfrm>
          <a:custGeom>
            <a:avLst/>
            <a:gdLst/>
            <a:ahLst/>
            <a:cxnLst/>
            <a:rect l="l" t="t" r="r" b="b"/>
            <a:pathLst>
              <a:path w="13824645" h="9093589">
                <a:moveTo>
                  <a:pt x="0" y="0"/>
                </a:moveTo>
                <a:lnTo>
                  <a:pt x="13824646" y="0"/>
                </a:lnTo>
                <a:lnTo>
                  <a:pt x="13824646" y="9093589"/>
                </a:lnTo>
                <a:lnTo>
                  <a:pt x="0" y="909358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2267210"/>
            <a:ext cx="7198440" cy="4000500"/>
          </a:xfrm>
          <a:prstGeom prst="rect">
            <a:avLst/>
          </a:prstGeom>
        </p:spPr>
        <p:txBody>
          <a:bodyPr lIns="0" tIns="0" rIns="0" bIns="0" rtlCol="0" anchor="t">
            <a:spAutoFit/>
          </a:bodyPr>
          <a:lstStyle/>
          <a:p>
            <a:pPr>
              <a:lnSpc>
                <a:spcPts val="7920"/>
              </a:lnSpc>
            </a:pPr>
            <a:r>
              <a:rPr lang="en-US" sz="6600">
                <a:solidFill>
                  <a:srgbClr val="FFFFFF"/>
                </a:solidFill>
                <a:latin typeface="Cabin Bold"/>
              </a:rPr>
              <a:t>Kiểm thử Hệ thống đăng nhập </a:t>
            </a:r>
          </a:p>
          <a:p>
            <a:pPr>
              <a:lnSpc>
                <a:spcPts val="7920"/>
              </a:lnSpc>
            </a:pPr>
            <a:r>
              <a:rPr lang="en-US" sz="6600">
                <a:solidFill>
                  <a:srgbClr val="FFFFFF"/>
                </a:solidFill>
                <a:latin typeface="Cabin Bold"/>
              </a:rPr>
              <a:t>cho user và Admin</a:t>
            </a:r>
          </a:p>
          <a:p>
            <a:pPr marL="0" lvl="0" indent="0">
              <a:lnSpc>
                <a:spcPts val="7920"/>
              </a:lnSpc>
              <a:spcBef>
                <a:spcPct val="0"/>
              </a:spcBef>
            </a:pPr>
            <a:endParaRPr lang="en-US" sz="6600">
              <a:solidFill>
                <a:srgbClr val="FFFFFF"/>
              </a:solidFill>
              <a:latin typeface="Cabin Bold"/>
            </a:endParaRPr>
          </a:p>
        </p:txBody>
      </p:sp>
      <p:grpSp>
        <p:nvGrpSpPr>
          <p:cNvPr id="6" name="Group 6"/>
          <p:cNvGrpSpPr/>
          <p:nvPr/>
        </p:nvGrpSpPr>
        <p:grpSpPr>
          <a:xfrm>
            <a:off x="9144000" y="1081079"/>
            <a:ext cx="7983718" cy="1658124"/>
            <a:chOff x="0" y="0"/>
            <a:chExt cx="10644958" cy="2210832"/>
          </a:xfrm>
        </p:grpSpPr>
        <p:sp>
          <p:nvSpPr>
            <p:cNvPr id="7" name="TextBox 7"/>
            <p:cNvSpPr txBox="1"/>
            <p:nvPr/>
          </p:nvSpPr>
          <p:spPr>
            <a:xfrm>
              <a:off x="0" y="0"/>
              <a:ext cx="10644958" cy="660400"/>
            </a:xfrm>
            <a:prstGeom prst="rect">
              <a:avLst/>
            </a:prstGeom>
          </p:spPr>
          <p:txBody>
            <a:bodyPr lIns="0" tIns="0" rIns="0" bIns="0" rtlCol="0" anchor="t">
              <a:spAutoFit/>
            </a:bodyPr>
            <a:lstStyle/>
            <a:p>
              <a:pPr marL="0" lvl="0" indent="0">
                <a:lnSpc>
                  <a:spcPts val="3960"/>
                </a:lnSpc>
                <a:spcBef>
                  <a:spcPct val="0"/>
                </a:spcBef>
              </a:pPr>
              <a:r>
                <a:rPr lang="en-US" sz="3300">
                  <a:solidFill>
                    <a:srgbClr val="FFFFFF"/>
                  </a:solidFill>
                  <a:latin typeface="Cabin Bold"/>
                </a:rPr>
                <a:t>Kiểm thử đăng nhập thành công </a:t>
              </a:r>
            </a:p>
          </p:txBody>
        </p:sp>
        <p:sp>
          <p:nvSpPr>
            <p:cNvPr id="8" name="TextBox 8"/>
            <p:cNvSpPr txBox="1"/>
            <p:nvPr/>
          </p:nvSpPr>
          <p:spPr>
            <a:xfrm>
              <a:off x="0" y="690973"/>
              <a:ext cx="10644958" cy="484293"/>
            </a:xfrm>
            <a:prstGeom prst="rect">
              <a:avLst/>
            </a:prstGeom>
          </p:spPr>
          <p:txBody>
            <a:bodyPr lIns="0" tIns="0" rIns="0" bIns="0" rtlCol="0" anchor="t">
              <a:spAutoFit/>
            </a:bodyPr>
            <a:lstStyle/>
            <a:p>
              <a:pPr marL="0" lvl="0" indent="0">
                <a:lnSpc>
                  <a:spcPts val="3080"/>
                </a:lnSpc>
                <a:spcBef>
                  <a:spcPct val="0"/>
                </a:spcBef>
              </a:pPr>
              <a:endParaRPr/>
            </a:p>
          </p:txBody>
        </p:sp>
        <p:sp>
          <p:nvSpPr>
            <p:cNvPr id="9" name="TextBox 9"/>
            <p:cNvSpPr txBox="1"/>
            <p:nvPr/>
          </p:nvSpPr>
          <p:spPr>
            <a:xfrm>
              <a:off x="0" y="1205839"/>
              <a:ext cx="10644958" cy="1004993"/>
            </a:xfrm>
            <a:prstGeom prst="rect">
              <a:avLst/>
            </a:prstGeom>
          </p:spPr>
          <p:txBody>
            <a:bodyPr lIns="0" tIns="0" rIns="0" bIns="0" rtlCol="0" anchor="t">
              <a:spAutoFit/>
            </a:bodyPr>
            <a:lstStyle/>
            <a:p>
              <a:pPr marL="0" lvl="0" indent="0">
                <a:lnSpc>
                  <a:spcPts val="3080"/>
                </a:lnSpc>
                <a:spcBef>
                  <a:spcPct val="0"/>
                </a:spcBef>
              </a:pPr>
              <a:r>
                <a:rPr lang="en-US" sz="2200">
                  <a:solidFill>
                    <a:srgbClr val="FFFFFF"/>
                  </a:solidFill>
                  <a:latin typeface="Muli"/>
                </a:rPr>
                <a:t>·Đảm bảo người dùng và quản trị viên có thể đăng nhập thành công vào hệ thống.</a:t>
              </a:r>
            </a:p>
          </p:txBody>
        </p:sp>
      </p:grpSp>
      <p:grpSp>
        <p:nvGrpSpPr>
          <p:cNvPr id="10" name="Group 10"/>
          <p:cNvGrpSpPr/>
          <p:nvPr/>
        </p:nvGrpSpPr>
        <p:grpSpPr>
          <a:xfrm>
            <a:off x="9144000" y="3866637"/>
            <a:ext cx="7983718" cy="2543949"/>
            <a:chOff x="0" y="0"/>
            <a:chExt cx="10644958" cy="3391932"/>
          </a:xfrm>
        </p:grpSpPr>
        <p:sp>
          <p:nvSpPr>
            <p:cNvPr id="11" name="TextBox 11"/>
            <p:cNvSpPr txBox="1"/>
            <p:nvPr/>
          </p:nvSpPr>
          <p:spPr>
            <a:xfrm>
              <a:off x="0" y="0"/>
              <a:ext cx="10644958" cy="1320800"/>
            </a:xfrm>
            <a:prstGeom prst="rect">
              <a:avLst/>
            </a:prstGeom>
          </p:spPr>
          <p:txBody>
            <a:bodyPr lIns="0" tIns="0" rIns="0" bIns="0" rtlCol="0" anchor="t">
              <a:spAutoFit/>
            </a:bodyPr>
            <a:lstStyle/>
            <a:p>
              <a:pPr marL="0" lvl="0" indent="0">
                <a:lnSpc>
                  <a:spcPts val="3960"/>
                </a:lnSpc>
                <a:spcBef>
                  <a:spcPct val="0"/>
                </a:spcBef>
              </a:pPr>
              <a:r>
                <a:rPr lang="en-US" sz="3300">
                  <a:solidFill>
                    <a:srgbClr val="FFFFFF"/>
                  </a:solidFill>
                  <a:latin typeface="Cabin Bold"/>
                </a:rPr>
                <a:t>Kiểm thử tên người dùng và quản trị viên không tồn tại</a:t>
              </a:r>
            </a:p>
          </p:txBody>
        </p:sp>
        <p:sp>
          <p:nvSpPr>
            <p:cNvPr id="12" name="TextBox 12"/>
            <p:cNvSpPr txBox="1"/>
            <p:nvPr/>
          </p:nvSpPr>
          <p:spPr>
            <a:xfrm>
              <a:off x="0" y="1351373"/>
              <a:ext cx="10644958" cy="484293"/>
            </a:xfrm>
            <a:prstGeom prst="rect">
              <a:avLst/>
            </a:prstGeom>
          </p:spPr>
          <p:txBody>
            <a:bodyPr lIns="0" tIns="0" rIns="0" bIns="0" rtlCol="0" anchor="t">
              <a:spAutoFit/>
            </a:bodyPr>
            <a:lstStyle/>
            <a:p>
              <a:pPr marL="0" lvl="0" indent="0">
                <a:lnSpc>
                  <a:spcPts val="3080"/>
                </a:lnSpc>
                <a:spcBef>
                  <a:spcPct val="0"/>
                </a:spcBef>
              </a:pPr>
              <a:endParaRPr/>
            </a:p>
          </p:txBody>
        </p:sp>
        <p:sp>
          <p:nvSpPr>
            <p:cNvPr id="13" name="TextBox 13"/>
            <p:cNvSpPr txBox="1"/>
            <p:nvPr/>
          </p:nvSpPr>
          <p:spPr>
            <a:xfrm>
              <a:off x="0" y="1866239"/>
              <a:ext cx="10644958" cy="1525693"/>
            </a:xfrm>
            <a:prstGeom prst="rect">
              <a:avLst/>
            </a:prstGeom>
          </p:spPr>
          <p:txBody>
            <a:bodyPr lIns="0" tIns="0" rIns="0" bIns="0" rtlCol="0" anchor="t">
              <a:spAutoFit/>
            </a:bodyPr>
            <a:lstStyle/>
            <a:p>
              <a:pPr marL="0" lvl="0" indent="0">
                <a:lnSpc>
                  <a:spcPts val="3080"/>
                </a:lnSpc>
                <a:spcBef>
                  <a:spcPct val="0"/>
                </a:spcBef>
              </a:pPr>
              <a:r>
                <a:rPr lang="en-US" sz="2200">
                  <a:solidFill>
                    <a:srgbClr val="FFFFFF"/>
                  </a:solidFill>
                  <a:latin typeface="Muli"/>
                </a:rPr>
                <a:t>xác nhận rằng hệ thống sử lý khi người dùng cố gắng đăng nhập với một tên người dùng (username) không tồn tại trong hệ thống</a:t>
              </a:r>
            </a:p>
          </p:txBody>
        </p:sp>
      </p:grpSp>
      <p:grpSp>
        <p:nvGrpSpPr>
          <p:cNvPr id="14" name="Group 14"/>
          <p:cNvGrpSpPr/>
          <p:nvPr/>
        </p:nvGrpSpPr>
        <p:grpSpPr>
          <a:xfrm>
            <a:off x="9144000" y="7547805"/>
            <a:ext cx="7983718" cy="1658124"/>
            <a:chOff x="0" y="0"/>
            <a:chExt cx="10644958" cy="2210832"/>
          </a:xfrm>
        </p:grpSpPr>
        <p:sp>
          <p:nvSpPr>
            <p:cNvPr id="15" name="TextBox 15"/>
            <p:cNvSpPr txBox="1"/>
            <p:nvPr/>
          </p:nvSpPr>
          <p:spPr>
            <a:xfrm>
              <a:off x="0" y="0"/>
              <a:ext cx="10644958" cy="660400"/>
            </a:xfrm>
            <a:prstGeom prst="rect">
              <a:avLst/>
            </a:prstGeom>
          </p:spPr>
          <p:txBody>
            <a:bodyPr lIns="0" tIns="0" rIns="0" bIns="0" rtlCol="0" anchor="t">
              <a:spAutoFit/>
            </a:bodyPr>
            <a:lstStyle/>
            <a:p>
              <a:pPr marL="0" lvl="0" indent="0">
                <a:lnSpc>
                  <a:spcPts val="3960"/>
                </a:lnSpc>
                <a:spcBef>
                  <a:spcPct val="0"/>
                </a:spcBef>
              </a:pPr>
              <a:r>
                <a:rPr lang="en-US" sz="3300">
                  <a:solidFill>
                    <a:srgbClr val="FFFFFF"/>
                  </a:solidFill>
                  <a:latin typeface="Cabin Bold"/>
                </a:rPr>
                <a:t>Kiểm thử mật khẩu không đúng</a:t>
              </a:r>
            </a:p>
          </p:txBody>
        </p:sp>
        <p:sp>
          <p:nvSpPr>
            <p:cNvPr id="16" name="TextBox 16"/>
            <p:cNvSpPr txBox="1"/>
            <p:nvPr/>
          </p:nvSpPr>
          <p:spPr>
            <a:xfrm>
              <a:off x="0" y="690973"/>
              <a:ext cx="10644958" cy="484293"/>
            </a:xfrm>
            <a:prstGeom prst="rect">
              <a:avLst/>
            </a:prstGeom>
          </p:spPr>
          <p:txBody>
            <a:bodyPr lIns="0" tIns="0" rIns="0" bIns="0" rtlCol="0" anchor="t">
              <a:spAutoFit/>
            </a:bodyPr>
            <a:lstStyle/>
            <a:p>
              <a:pPr marL="0" lvl="0" indent="0">
                <a:lnSpc>
                  <a:spcPts val="3080"/>
                </a:lnSpc>
                <a:spcBef>
                  <a:spcPct val="0"/>
                </a:spcBef>
              </a:pPr>
              <a:endParaRPr/>
            </a:p>
          </p:txBody>
        </p:sp>
        <p:sp>
          <p:nvSpPr>
            <p:cNvPr id="17" name="TextBox 17"/>
            <p:cNvSpPr txBox="1"/>
            <p:nvPr/>
          </p:nvSpPr>
          <p:spPr>
            <a:xfrm>
              <a:off x="0" y="1205839"/>
              <a:ext cx="10644958" cy="1004993"/>
            </a:xfrm>
            <a:prstGeom prst="rect">
              <a:avLst/>
            </a:prstGeom>
          </p:spPr>
          <p:txBody>
            <a:bodyPr lIns="0" tIns="0" rIns="0" bIns="0" rtlCol="0" anchor="t">
              <a:spAutoFit/>
            </a:bodyPr>
            <a:lstStyle/>
            <a:p>
              <a:pPr marL="0" lvl="0" indent="0">
                <a:lnSpc>
                  <a:spcPts val="3080"/>
                </a:lnSpc>
                <a:spcBef>
                  <a:spcPct val="0"/>
                </a:spcBef>
              </a:pPr>
              <a:r>
                <a:rPr lang="en-US" sz="2200">
                  <a:solidFill>
                    <a:srgbClr val="FFFFFF"/>
                  </a:solidFill>
                  <a:latin typeface="Muli"/>
                </a:rPr>
                <a:t>Kiểm tra xem hệ thống sử lý như thế nào khi người dùng hoặc quản trị </a:t>
              </a:r>
            </a:p>
          </p:txBody>
        </p:sp>
      </p:grpSp>
      <p:sp>
        <p:nvSpPr>
          <p:cNvPr id="18" name="Freeform 18"/>
          <p:cNvSpPr/>
          <p:nvPr/>
        </p:nvSpPr>
        <p:spPr>
          <a:xfrm>
            <a:off x="8534400" y="8386295"/>
            <a:ext cx="2123211" cy="1900705"/>
          </a:xfrm>
          <a:custGeom>
            <a:avLst/>
            <a:gdLst/>
            <a:ahLst/>
            <a:cxnLst/>
            <a:rect l="l" t="t" r="r" b="b"/>
            <a:pathLst>
              <a:path w="2123211" h="1900705">
                <a:moveTo>
                  <a:pt x="0" y="0"/>
                </a:moveTo>
                <a:lnTo>
                  <a:pt x="2123211" y="0"/>
                </a:lnTo>
                <a:lnTo>
                  <a:pt x="2123211" y="1900705"/>
                </a:lnTo>
                <a:lnTo>
                  <a:pt x="0" y="1900705"/>
                </a:lnTo>
                <a:lnTo>
                  <a:pt x="0" y="0"/>
                </a:lnTo>
                <a:close/>
              </a:path>
            </a:pathLst>
          </a:custGeom>
          <a:blipFill>
            <a:blip r:embed="rId4"/>
            <a:stretch>
              <a:fillRect l="-551119" t="-170610" b="-207822"/>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6613130" y="1328132"/>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638300" y="1694119"/>
            <a:ext cx="6077873" cy="3835758"/>
            <a:chOff x="0" y="0"/>
            <a:chExt cx="8103830" cy="5114343"/>
          </a:xfrm>
        </p:grpSpPr>
        <p:sp>
          <p:nvSpPr>
            <p:cNvPr id="4" name="TextBox 4"/>
            <p:cNvSpPr txBox="1"/>
            <p:nvPr/>
          </p:nvSpPr>
          <p:spPr>
            <a:xfrm>
              <a:off x="0" y="4504743"/>
              <a:ext cx="8103830" cy="609600"/>
            </a:xfrm>
            <a:prstGeom prst="rect">
              <a:avLst/>
            </a:prstGeom>
          </p:spPr>
          <p:txBody>
            <a:bodyPr lIns="0" tIns="0" rIns="0" bIns="0" rtlCol="0" anchor="t">
              <a:spAutoFit/>
            </a:bodyPr>
            <a:lstStyle/>
            <a:p>
              <a:pPr>
                <a:lnSpc>
                  <a:spcPts val="3600"/>
                </a:lnSpc>
              </a:pPr>
              <a:r>
                <a:rPr lang="en-US" sz="3000">
                  <a:solidFill>
                    <a:srgbClr val="FFFFFF"/>
                  </a:solidFill>
                  <a:latin typeface="Muli"/>
                </a:rPr>
                <a:t>Công nghệ chính</a:t>
              </a:r>
            </a:p>
          </p:txBody>
        </p:sp>
        <p:sp>
          <p:nvSpPr>
            <p:cNvPr id="5" name="TextBox 5"/>
            <p:cNvSpPr txBox="1"/>
            <p:nvPr/>
          </p:nvSpPr>
          <p:spPr>
            <a:xfrm>
              <a:off x="0" y="0"/>
              <a:ext cx="8103830" cy="3657600"/>
            </a:xfrm>
            <a:prstGeom prst="rect">
              <a:avLst/>
            </a:prstGeom>
          </p:spPr>
          <p:txBody>
            <a:bodyPr lIns="0" tIns="0" rIns="0" bIns="0" rtlCol="0" anchor="t">
              <a:spAutoFit/>
            </a:bodyPr>
            <a:lstStyle/>
            <a:p>
              <a:pPr>
                <a:lnSpc>
                  <a:spcPts val="10800"/>
                </a:lnSpc>
              </a:pPr>
              <a:r>
                <a:rPr lang="en-US" sz="9000">
                  <a:solidFill>
                    <a:srgbClr val="FFFFFF"/>
                  </a:solidFill>
                  <a:latin typeface="Muli Semi-Bold"/>
                </a:rPr>
                <a:t>Công nghệ sử dụng</a:t>
              </a:r>
            </a:p>
          </p:txBody>
        </p:sp>
      </p:grpSp>
      <p:grpSp>
        <p:nvGrpSpPr>
          <p:cNvPr id="6" name="Group 6"/>
          <p:cNvGrpSpPr/>
          <p:nvPr/>
        </p:nvGrpSpPr>
        <p:grpSpPr>
          <a:xfrm>
            <a:off x="10590877" y="1694119"/>
            <a:ext cx="5887373" cy="6036801"/>
            <a:chOff x="0" y="0"/>
            <a:chExt cx="7849830" cy="8049068"/>
          </a:xfrm>
        </p:grpSpPr>
        <p:sp>
          <p:nvSpPr>
            <p:cNvPr id="7" name="TextBox 7"/>
            <p:cNvSpPr txBox="1"/>
            <p:nvPr/>
          </p:nvSpPr>
          <p:spPr>
            <a:xfrm>
              <a:off x="0" y="-47625"/>
              <a:ext cx="7849830" cy="547158"/>
            </a:xfrm>
            <a:prstGeom prst="rect">
              <a:avLst/>
            </a:prstGeom>
          </p:spPr>
          <p:txBody>
            <a:bodyPr lIns="0" tIns="0" rIns="0" bIns="0" rtlCol="0" anchor="t">
              <a:spAutoFit/>
            </a:bodyPr>
            <a:lstStyle/>
            <a:p>
              <a:pPr>
                <a:lnSpc>
                  <a:spcPts val="3500"/>
                </a:lnSpc>
              </a:pPr>
              <a:r>
                <a:rPr lang="en-US" sz="2500">
                  <a:solidFill>
                    <a:srgbClr val="FFFFFF"/>
                  </a:solidFill>
                  <a:latin typeface="Muli Bold"/>
                </a:rPr>
                <a:t>FontEnd</a:t>
              </a:r>
            </a:p>
          </p:txBody>
        </p:sp>
        <p:sp>
          <p:nvSpPr>
            <p:cNvPr id="8" name="AutoShape 8"/>
            <p:cNvSpPr/>
            <p:nvPr/>
          </p:nvSpPr>
          <p:spPr>
            <a:xfrm>
              <a:off x="0" y="1111182"/>
              <a:ext cx="7849830" cy="0"/>
            </a:xfrm>
            <a:prstGeom prst="line">
              <a:avLst/>
            </a:prstGeom>
            <a:ln w="25400" cap="rnd">
              <a:solidFill>
                <a:srgbClr val="10B5BF"/>
              </a:solidFill>
              <a:prstDash val="solid"/>
              <a:headEnd type="none" w="sm" len="sm"/>
              <a:tailEnd type="none" w="sm" len="sm"/>
            </a:ln>
          </p:spPr>
          <p:txBody>
            <a:bodyPr/>
            <a:lstStyle/>
            <a:p>
              <a:endParaRPr lang="en-US"/>
            </a:p>
          </p:txBody>
        </p:sp>
        <p:sp>
          <p:nvSpPr>
            <p:cNvPr id="9" name="TextBox 9"/>
            <p:cNvSpPr txBox="1"/>
            <p:nvPr/>
          </p:nvSpPr>
          <p:spPr>
            <a:xfrm>
              <a:off x="0" y="1683672"/>
              <a:ext cx="7849830" cy="547158"/>
            </a:xfrm>
            <a:prstGeom prst="rect">
              <a:avLst/>
            </a:prstGeom>
          </p:spPr>
          <p:txBody>
            <a:bodyPr lIns="0" tIns="0" rIns="0" bIns="0" rtlCol="0" anchor="t">
              <a:spAutoFit/>
            </a:bodyPr>
            <a:lstStyle/>
            <a:p>
              <a:pPr>
                <a:lnSpc>
                  <a:spcPts val="3500"/>
                </a:lnSpc>
              </a:pPr>
              <a:r>
                <a:rPr lang="en-US" sz="2500">
                  <a:solidFill>
                    <a:srgbClr val="FFFFFF"/>
                  </a:solidFill>
                  <a:latin typeface="Muli Extra-Light"/>
                </a:rPr>
                <a:t>Reactjs</a:t>
              </a:r>
            </a:p>
          </p:txBody>
        </p:sp>
        <p:sp>
          <p:nvSpPr>
            <p:cNvPr id="10" name="AutoShape 10"/>
            <p:cNvSpPr/>
            <p:nvPr/>
          </p:nvSpPr>
          <p:spPr>
            <a:xfrm>
              <a:off x="0" y="2842478"/>
              <a:ext cx="7849830" cy="0"/>
            </a:xfrm>
            <a:prstGeom prst="line">
              <a:avLst/>
            </a:prstGeom>
            <a:ln w="25400" cap="rnd">
              <a:solidFill>
                <a:srgbClr val="10B5BF"/>
              </a:solidFill>
              <a:prstDash val="solid"/>
              <a:headEnd type="none" w="sm" len="sm"/>
              <a:tailEnd type="none" w="sm" len="sm"/>
            </a:ln>
          </p:spPr>
          <p:txBody>
            <a:bodyPr/>
            <a:lstStyle/>
            <a:p>
              <a:endParaRPr lang="en-US"/>
            </a:p>
          </p:txBody>
        </p:sp>
        <p:sp>
          <p:nvSpPr>
            <p:cNvPr id="11" name="TextBox 11"/>
            <p:cNvSpPr txBox="1"/>
            <p:nvPr/>
          </p:nvSpPr>
          <p:spPr>
            <a:xfrm>
              <a:off x="0" y="3414968"/>
              <a:ext cx="7849830" cy="547158"/>
            </a:xfrm>
            <a:prstGeom prst="rect">
              <a:avLst/>
            </a:prstGeom>
          </p:spPr>
          <p:txBody>
            <a:bodyPr lIns="0" tIns="0" rIns="0" bIns="0" rtlCol="0" anchor="t">
              <a:spAutoFit/>
            </a:bodyPr>
            <a:lstStyle/>
            <a:p>
              <a:pPr>
                <a:lnSpc>
                  <a:spcPts val="3500"/>
                </a:lnSpc>
              </a:pPr>
              <a:r>
                <a:rPr lang="en-US" sz="2500">
                  <a:solidFill>
                    <a:srgbClr val="FFFFFF"/>
                  </a:solidFill>
                  <a:latin typeface="Muli Bold"/>
                </a:rPr>
                <a:t>BackEnd</a:t>
              </a:r>
            </a:p>
          </p:txBody>
        </p:sp>
        <p:sp>
          <p:nvSpPr>
            <p:cNvPr id="12" name="AutoShape 12"/>
            <p:cNvSpPr/>
            <p:nvPr/>
          </p:nvSpPr>
          <p:spPr>
            <a:xfrm>
              <a:off x="0" y="4573775"/>
              <a:ext cx="7849830" cy="0"/>
            </a:xfrm>
            <a:prstGeom prst="line">
              <a:avLst/>
            </a:prstGeom>
            <a:ln w="25400" cap="rnd">
              <a:solidFill>
                <a:srgbClr val="10B5BF"/>
              </a:solidFill>
              <a:prstDash val="solid"/>
              <a:headEnd type="none" w="sm" len="sm"/>
              <a:tailEnd type="none" w="sm" len="sm"/>
            </a:ln>
          </p:spPr>
          <p:txBody>
            <a:bodyPr/>
            <a:lstStyle/>
            <a:p>
              <a:endParaRPr lang="en-US"/>
            </a:p>
          </p:txBody>
        </p:sp>
        <p:sp>
          <p:nvSpPr>
            <p:cNvPr id="13" name="TextBox 13"/>
            <p:cNvSpPr txBox="1"/>
            <p:nvPr/>
          </p:nvSpPr>
          <p:spPr>
            <a:xfrm>
              <a:off x="0" y="5146265"/>
              <a:ext cx="7849830" cy="547158"/>
            </a:xfrm>
            <a:prstGeom prst="rect">
              <a:avLst/>
            </a:prstGeom>
          </p:spPr>
          <p:txBody>
            <a:bodyPr lIns="0" tIns="0" rIns="0" bIns="0" rtlCol="0" anchor="t">
              <a:spAutoFit/>
            </a:bodyPr>
            <a:lstStyle/>
            <a:p>
              <a:pPr>
                <a:lnSpc>
                  <a:spcPts val="3500"/>
                </a:lnSpc>
              </a:pPr>
              <a:r>
                <a:rPr lang="en-US" sz="2500">
                  <a:solidFill>
                    <a:srgbClr val="FFFFFF"/>
                  </a:solidFill>
                  <a:latin typeface="Muli Extra-Light"/>
                </a:rPr>
                <a:t>java Spring boot</a:t>
              </a:r>
            </a:p>
          </p:txBody>
        </p:sp>
        <p:sp>
          <p:nvSpPr>
            <p:cNvPr id="14" name="AutoShape 14"/>
            <p:cNvSpPr/>
            <p:nvPr/>
          </p:nvSpPr>
          <p:spPr>
            <a:xfrm>
              <a:off x="0" y="6305071"/>
              <a:ext cx="7849830" cy="0"/>
            </a:xfrm>
            <a:prstGeom prst="line">
              <a:avLst/>
            </a:prstGeom>
            <a:ln w="25400" cap="rnd">
              <a:solidFill>
                <a:srgbClr val="10B5BF"/>
              </a:solidFill>
              <a:prstDash val="solid"/>
              <a:headEnd type="none" w="sm" len="sm"/>
              <a:tailEnd type="none" w="sm" len="sm"/>
            </a:ln>
          </p:spPr>
          <p:txBody>
            <a:bodyPr/>
            <a:lstStyle/>
            <a:p>
              <a:endParaRPr lang="en-US"/>
            </a:p>
          </p:txBody>
        </p:sp>
        <p:sp>
          <p:nvSpPr>
            <p:cNvPr id="15" name="TextBox 15"/>
            <p:cNvSpPr txBox="1"/>
            <p:nvPr/>
          </p:nvSpPr>
          <p:spPr>
            <a:xfrm>
              <a:off x="0" y="6877561"/>
              <a:ext cx="7849830" cy="547158"/>
            </a:xfrm>
            <a:prstGeom prst="rect">
              <a:avLst/>
            </a:prstGeom>
          </p:spPr>
          <p:txBody>
            <a:bodyPr lIns="0" tIns="0" rIns="0" bIns="0" rtlCol="0" anchor="t">
              <a:spAutoFit/>
            </a:bodyPr>
            <a:lstStyle/>
            <a:p>
              <a:pPr>
                <a:lnSpc>
                  <a:spcPts val="3500"/>
                </a:lnSpc>
              </a:pPr>
              <a:r>
                <a:rPr lang="en-US" sz="2500">
                  <a:solidFill>
                    <a:srgbClr val="FFFFFF"/>
                  </a:solidFill>
                  <a:latin typeface="Muli Extra-Light"/>
                </a:rPr>
                <a:t>Hypernate</a:t>
              </a:r>
            </a:p>
          </p:txBody>
        </p:sp>
        <p:sp>
          <p:nvSpPr>
            <p:cNvPr id="16" name="AutoShape 16"/>
            <p:cNvSpPr/>
            <p:nvPr/>
          </p:nvSpPr>
          <p:spPr>
            <a:xfrm>
              <a:off x="0" y="8036368"/>
              <a:ext cx="7849830" cy="0"/>
            </a:xfrm>
            <a:prstGeom prst="line">
              <a:avLst/>
            </a:prstGeom>
            <a:ln w="25400" cap="rnd">
              <a:solidFill>
                <a:srgbClr val="10B5BF"/>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104900"/>
            <a:ext cx="6390432" cy="2927350"/>
          </a:xfrm>
          <a:prstGeom prst="rect">
            <a:avLst/>
          </a:prstGeom>
        </p:spPr>
        <p:txBody>
          <a:bodyPr lIns="0" tIns="0" rIns="0" bIns="0" rtlCol="0" anchor="t">
            <a:spAutoFit/>
          </a:bodyPr>
          <a:lstStyle/>
          <a:p>
            <a:pPr>
              <a:lnSpc>
                <a:spcPts val="7699"/>
              </a:lnSpc>
            </a:pPr>
            <a:r>
              <a:rPr lang="en-US" sz="6999">
                <a:solidFill>
                  <a:srgbClr val="FFFFFF"/>
                </a:solidFill>
                <a:latin typeface="Muli Semi-Bold"/>
              </a:rPr>
              <a:t>Kiểm thử Thêm vào giỏ hàng </a:t>
            </a:r>
          </a:p>
          <a:p>
            <a:pPr>
              <a:lnSpc>
                <a:spcPts val="7700"/>
              </a:lnSpc>
            </a:pPr>
            <a:endParaRPr lang="en-US" sz="6999">
              <a:solidFill>
                <a:srgbClr val="FFFFFF"/>
              </a:solidFill>
              <a:latin typeface="Muli Semi-Bold"/>
            </a:endParaRPr>
          </a:p>
        </p:txBody>
      </p:sp>
      <p:grpSp>
        <p:nvGrpSpPr>
          <p:cNvPr id="3" name="Group 3"/>
          <p:cNvGrpSpPr/>
          <p:nvPr/>
        </p:nvGrpSpPr>
        <p:grpSpPr>
          <a:xfrm>
            <a:off x="10712093" y="2146553"/>
            <a:ext cx="6302836" cy="2065705"/>
            <a:chOff x="0" y="0"/>
            <a:chExt cx="8403782" cy="2754274"/>
          </a:xfrm>
        </p:grpSpPr>
        <p:sp>
          <p:nvSpPr>
            <p:cNvPr id="4" name="TextBox 4"/>
            <p:cNvSpPr txBox="1"/>
            <p:nvPr/>
          </p:nvSpPr>
          <p:spPr>
            <a:xfrm>
              <a:off x="0" y="0"/>
              <a:ext cx="8403782" cy="1219200"/>
            </a:xfrm>
            <a:prstGeom prst="rect">
              <a:avLst/>
            </a:prstGeom>
          </p:spPr>
          <p:txBody>
            <a:bodyPr lIns="0" tIns="0" rIns="0" bIns="0" rtlCol="0" anchor="t">
              <a:spAutoFit/>
            </a:bodyPr>
            <a:lstStyle/>
            <a:p>
              <a:pPr>
                <a:lnSpc>
                  <a:spcPts val="3600"/>
                </a:lnSpc>
              </a:pPr>
              <a:r>
                <a:rPr lang="en-US" sz="3000">
                  <a:solidFill>
                    <a:srgbClr val="FFFFFF"/>
                  </a:solidFill>
                  <a:latin typeface="Muli"/>
                </a:rPr>
                <a:t>KIỂM THỬ THÊM SẢN PHẨM VÀO GIỎ HÀNG THÀNH CÔNG</a:t>
              </a:r>
            </a:p>
          </p:txBody>
        </p:sp>
        <p:sp>
          <p:nvSpPr>
            <p:cNvPr id="5" name="TextBox 5"/>
            <p:cNvSpPr txBox="1"/>
            <p:nvPr/>
          </p:nvSpPr>
          <p:spPr>
            <a:xfrm>
              <a:off x="0" y="1377382"/>
              <a:ext cx="8403782" cy="1389592"/>
            </a:xfrm>
            <a:prstGeom prst="rect">
              <a:avLst/>
            </a:prstGeom>
          </p:spPr>
          <p:txBody>
            <a:bodyPr lIns="0" tIns="0" rIns="0" bIns="0" rtlCol="0" anchor="t">
              <a:spAutoFit/>
            </a:bodyPr>
            <a:lstStyle/>
            <a:p>
              <a:pPr>
                <a:lnSpc>
                  <a:spcPts val="2800"/>
                </a:lnSpc>
              </a:pPr>
              <a:r>
                <a:rPr lang="en-US" sz="2000">
                  <a:solidFill>
                    <a:srgbClr val="FFFFFF"/>
                  </a:solidFill>
                  <a:latin typeface="Muli Extra-Light"/>
                </a:rPr>
                <a:t>Đảm bảo người dùng có thể thêm sản phẩm vào giỏ hàng thành công.</a:t>
              </a:r>
            </a:p>
            <a:p>
              <a:pPr>
                <a:lnSpc>
                  <a:spcPts val="2800"/>
                </a:lnSpc>
              </a:pPr>
              <a:endParaRPr lang="en-US" sz="2000">
                <a:solidFill>
                  <a:srgbClr val="FFFFFF"/>
                </a:solidFill>
                <a:latin typeface="Muli Extra-Light"/>
              </a:endParaRPr>
            </a:p>
          </p:txBody>
        </p:sp>
      </p:grpSp>
      <p:sp>
        <p:nvSpPr>
          <p:cNvPr id="6" name="AutoShape 6"/>
          <p:cNvSpPr/>
          <p:nvPr/>
        </p:nvSpPr>
        <p:spPr>
          <a:xfrm rot="-5400000">
            <a:off x="5324805" y="5133975"/>
            <a:ext cx="7638389" cy="0"/>
          </a:xfrm>
          <a:prstGeom prst="line">
            <a:avLst/>
          </a:prstGeom>
          <a:ln w="19050" cap="rnd">
            <a:solidFill>
              <a:srgbClr val="10B5BF"/>
            </a:solidFill>
            <a:prstDash val="solid"/>
            <a:headEnd type="none" w="sm" len="sm"/>
            <a:tailEnd type="none" w="sm" len="sm"/>
          </a:ln>
        </p:spPr>
        <p:txBody>
          <a:bodyPr/>
          <a:lstStyle/>
          <a:p>
            <a:endParaRPr lang="en-US"/>
          </a:p>
        </p:txBody>
      </p:sp>
      <p:grpSp>
        <p:nvGrpSpPr>
          <p:cNvPr id="7" name="Group 7"/>
          <p:cNvGrpSpPr/>
          <p:nvPr/>
        </p:nvGrpSpPr>
        <p:grpSpPr>
          <a:xfrm>
            <a:off x="10868025" y="5887714"/>
            <a:ext cx="6302836" cy="2326001"/>
            <a:chOff x="0" y="0"/>
            <a:chExt cx="8403782" cy="3101334"/>
          </a:xfrm>
        </p:grpSpPr>
        <p:sp>
          <p:nvSpPr>
            <p:cNvPr id="8" name="TextBox 8"/>
            <p:cNvSpPr txBox="1"/>
            <p:nvPr/>
          </p:nvSpPr>
          <p:spPr>
            <a:xfrm>
              <a:off x="0" y="-114300"/>
              <a:ext cx="8403782" cy="1536700"/>
            </a:xfrm>
            <a:prstGeom prst="rect">
              <a:avLst/>
            </a:prstGeom>
          </p:spPr>
          <p:txBody>
            <a:bodyPr lIns="0" tIns="0" rIns="0" bIns="0" rtlCol="0" anchor="t">
              <a:spAutoFit/>
            </a:bodyPr>
            <a:lstStyle/>
            <a:p>
              <a:pPr>
                <a:lnSpc>
                  <a:spcPts val="4800"/>
                </a:lnSpc>
              </a:pPr>
              <a:r>
                <a:rPr lang="en-US" sz="3000">
                  <a:solidFill>
                    <a:srgbClr val="FFFFFF"/>
                  </a:solidFill>
                  <a:latin typeface="Muli"/>
                </a:rPr>
                <a:t>THÊM GIỎ HÀNG VỚI DỮ LIỆU KHÔNG HỢP LỆ</a:t>
              </a:r>
            </a:p>
          </p:txBody>
        </p:sp>
        <p:sp>
          <p:nvSpPr>
            <p:cNvPr id="9" name="TextBox 9"/>
            <p:cNvSpPr txBox="1"/>
            <p:nvPr/>
          </p:nvSpPr>
          <p:spPr>
            <a:xfrm>
              <a:off x="0" y="1711743"/>
              <a:ext cx="8403782" cy="1389592"/>
            </a:xfrm>
            <a:prstGeom prst="rect">
              <a:avLst/>
            </a:prstGeom>
          </p:spPr>
          <p:txBody>
            <a:bodyPr lIns="0" tIns="0" rIns="0" bIns="0" rtlCol="0" anchor="t">
              <a:spAutoFit/>
            </a:bodyPr>
            <a:lstStyle/>
            <a:p>
              <a:pPr>
                <a:lnSpc>
                  <a:spcPts val="2800"/>
                </a:lnSpc>
              </a:pPr>
              <a:r>
                <a:rPr lang="en-US" sz="2000">
                  <a:solidFill>
                    <a:srgbClr val="FFFFFF"/>
                  </a:solidFill>
                  <a:latin typeface="Muli"/>
                </a:rPr>
                <a:t>Kiểm tra xem hệ thống xử lý đúng khi dữ liệu giỏ hàng không hợp lệ được gửi đi.</a:t>
              </a:r>
            </a:p>
            <a:p>
              <a:pPr>
                <a:lnSpc>
                  <a:spcPts val="2800"/>
                </a:lnSpc>
              </a:pPr>
              <a:endParaRPr lang="en-US" sz="2000">
                <a:solidFill>
                  <a:srgbClr val="FFFFFF"/>
                </a:solidFill>
                <a:latin typeface="Muli"/>
              </a:endParaRPr>
            </a:p>
          </p:txBody>
        </p:sp>
      </p:grpSp>
      <p:sp>
        <p:nvSpPr>
          <p:cNvPr id="10" name="Freeform 10"/>
          <p:cNvSpPr/>
          <p:nvPr/>
        </p:nvSpPr>
        <p:spPr>
          <a:xfrm rot="-7775691">
            <a:off x="-3131604" y="4029458"/>
            <a:ext cx="13982031" cy="13160586"/>
          </a:xfrm>
          <a:custGeom>
            <a:avLst/>
            <a:gdLst/>
            <a:ahLst/>
            <a:cxnLst/>
            <a:rect l="l" t="t" r="r" b="b"/>
            <a:pathLst>
              <a:path w="13982031" h="13160586">
                <a:moveTo>
                  <a:pt x="0" y="0"/>
                </a:moveTo>
                <a:lnTo>
                  <a:pt x="13982031" y="0"/>
                </a:lnTo>
                <a:lnTo>
                  <a:pt x="13982031" y="13160587"/>
                </a:lnTo>
                <a:lnTo>
                  <a:pt x="0" y="13160587"/>
                </a:lnTo>
                <a:lnTo>
                  <a:pt x="0" y="0"/>
                </a:lnTo>
                <a:close/>
              </a:path>
            </a:pathLst>
          </a:custGeom>
          <a:blipFill>
            <a:blip r:embed="rId2"/>
            <a:stretch>
              <a:fillRect/>
            </a:stretch>
          </a:blipFill>
        </p:spPr>
        <p:txBody>
          <a:bodyPr/>
          <a:lstStyle/>
          <a:p>
            <a:endParaRPr lang="en-US"/>
          </a:p>
        </p:txBody>
      </p:sp>
      <p:sp>
        <p:nvSpPr>
          <p:cNvPr id="11" name="Freeform 11"/>
          <p:cNvSpPr/>
          <p:nvPr/>
        </p:nvSpPr>
        <p:spPr>
          <a:xfrm rot="-7698346" flipH="1">
            <a:off x="11029411" y="-1896575"/>
            <a:ext cx="2866797" cy="2955461"/>
          </a:xfrm>
          <a:custGeom>
            <a:avLst/>
            <a:gdLst/>
            <a:ahLst/>
            <a:cxnLst/>
            <a:rect l="l" t="t" r="r" b="b"/>
            <a:pathLst>
              <a:path w="2866797" h="2955461">
                <a:moveTo>
                  <a:pt x="2866797" y="0"/>
                </a:moveTo>
                <a:lnTo>
                  <a:pt x="0" y="0"/>
                </a:lnTo>
                <a:lnTo>
                  <a:pt x="0" y="2955461"/>
                </a:lnTo>
                <a:lnTo>
                  <a:pt x="2866797" y="2955461"/>
                </a:lnTo>
                <a:lnTo>
                  <a:pt x="2866797"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291768" y="1619911"/>
            <a:ext cx="14835430" cy="704850"/>
          </a:xfrm>
          <a:prstGeom prst="rect">
            <a:avLst/>
          </a:prstGeom>
        </p:spPr>
        <p:txBody>
          <a:bodyPr lIns="0" tIns="0" rIns="0" bIns="0" rtlCol="0" anchor="t">
            <a:spAutoFit/>
          </a:bodyPr>
          <a:lstStyle/>
          <a:p>
            <a:pPr>
              <a:lnSpc>
                <a:spcPts val="5550"/>
              </a:lnSpc>
            </a:pPr>
            <a:r>
              <a:rPr lang="en-US" sz="4625">
                <a:solidFill>
                  <a:srgbClr val="FFFFFF"/>
                </a:solidFill>
                <a:latin typeface="Muli Semi-Bold"/>
              </a:rPr>
              <a:t>Kiểm thử Đặt hàng</a:t>
            </a:r>
          </a:p>
        </p:txBody>
      </p:sp>
      <p:grpSp>
        <p:nvGrpSpPr>
          <p:cNvPr id="3" name="Group 3"/>
          <p:cNvGrpSpPr/>
          <p:nvPr/>
        </p:nvGrpSpPr>
        <p:grpSpPr>
          <a:xfrm>
            <a:off x="1291768" y="3690595"/>
            <a:ext cx="5298320" cy="3791001"/>
            <a:chOff x="0" y="0"/>
            <a:chExt cx="7064427" cy="5054667"/>
          </a:xfrm>
        </p:grpSpPr>
        <p:sp>
          <p:nvSpPr>
            <p:cNvPr id="4" name="TextBox 4"/>
            <p:cNvSpPr txBox="1"/>
            <p:nvPr/>
          </p:nvSpPr>
          <p:spPr>
            <a:xfrm>
              <a:off x="0" y="9525"/>
              <a:ext cx="7064427" cy="1387475"/>
            </a:xfrm>
            <a:prstGeom prst="rect">
              <a:avLst/>
            </a:prstGeom>
          </p:spPr>
          <p:txBody>
            <a:bodyPr lIns="0" tIns="0" rIns="0" bIns="0" rtlCol="0" anchor="t">
              <a:spAutoFit/>
            </a:bodyPr>
            <a:lstStyle/>
            <a:p>
              <a:pPr>
                <a:lnSpc>
                  <a:spcPts val="4199"/>
                </a:lnSpc>
              </a:pPr>
              <a:r>
                <a:rPr lang="en-US" sz="3499">
                  <a:solidFill>
                    <a:srgbClr val="FFFFFF"/>
                  </a:solidFill>
                  <a:latin typeface="Muli"/>
                </a:rPr>
                <a:t>ĐẶT HÀNG THÀNH CÔNG</a:t>
              </a:r>
            </a:p>
          </p:txBody>
        </p:sp>
        <p:sp>
          <p:nvSpPr>
            <p:cNvPr id="5" name="TextBox 5"/>
            <p:cNvSpPr txBox="1"/>
            <p:nvPr/>
          </p:nvSpPr>
          <p:spPr>
            <a:xfrm>
              <a:off x="0" y="2901382"/>
              <a:ext cx="7064427" cy="2153285"/>
            </a:xfrm>
            <a:prstGeom prst="rect">
              <a:avLst/>
            </a:prstGeom>
          </p:spPr>
          <p:txBody>
            <a:bodyPr lIns="0" tIns="0" rIns="0" bIns="0" rtlCol="0" anchor="t">
              <a:spAutoFit/>
            </a:bodyPr>
            <a:lstStyle/>
            <a:p>
              <a:pPr>
                <a:lnSpc>
                  <a:spcPts val="3254"/>
                </a:lnSpc>
              </a:pPr>
              <a:r>
                <a:rPr lang="en-US" sz="2324">
                  <a:solidFill>
                    <a:srgbClr val="FFFFFF"/>
                  </a:solidFill>
                  <a:latin typeface="Muli Extra-Light"/>
                </a:rPr>
                <a:t>Kiểm tra xem hệ thống có thực hiện việc đặt hàng thành công khi thông tin đặt hàng và chi tiết đơn hàng hợp lệ được gửi đi.</a:t>
              </a:r>
            </a:p>
          </p:txBody>
        </p:sp>
        <p:sp>
          <p:nvSpPr>
            <p:cNvPr id="6" name="AutoShape 6"/>
            <p:cNvSpPr/>
            <p:nvPr/>
          </p:nvSpPr>
          <p:spPr>
            <a:xfrm>
              <a:off x="0" y="2477804"/>
              <a:ext cx="7064427" cy="0"/>
            </a:xfrm>
            <a:prstGeom prst="line">
              <a:avLst/>
            </a:prstGeom>
            <a:ln w="25400" cap="rnd">
              <a:solidFill>
                <a:srgbClr val="10B5BF"/>
              </a:solidFill>
              <a:prstDash val="solid"/>
              <a:headEnd type="none" w="sm" len="sm"/>
              <a:tailEnd type="none" w="sm" len="sm"/>
            </a:ln>
          </p:spPr>
          <p:txBody>
            <a:bodyPr/>
            <a:lstStyle/>
            <a:p>
              <a:endParaRPr lang="en-US"/>
            </a:p>
          </p:txBody>
        </p:sp>
      </p:grpSp>
      <p:grpSp>
        <p:nvGrpSpPr>
          <p:cNvPr id="7" name="Group 7"/>
          <p:cNvGrpSpPr/>
          <p:nvPr/>
        </p:nvGrpSpPr>
        <p:grpSpPr>
          <a:xfrm>
            <a:off x="9612137" y="3653447"/>
            <a:ext cx="6515061" cy="2924226"/>
            <a:chOff x="0" y="0"/>
            <a:chExt cx="8686748" cy="3898967"/>
          </a:xfrm>
        </p:grpSpPr>
        <p:sp>
          <p:nvSpPr>
            <p:cNvPr id="8" name="TextBox 8"/>
            <p:cNvSpPr txBox="1"/>
            <p:nvPr/>
          </p:nvSpPr>
          <p:spPr>
            <a:xfrm>
              <a:off x="0" y="9525"/>
              <a:ext cx="8686748" cy="1387475"/>
            </a:xfrm>
            <a:prstGeom prst="rect">
              <a:avLst/>
            </a:prstGeom>
          </p:spPr>
          <p:txBody>
            <a:bodyPr lIns="0" tIns="0" rIns="0" bIns="0" rtlCol="0" anchor="t">
              <a:spAutoFit/>
            </a:bodyPr>
            <a:lstStyle/>
            <a:p>
              <a:pPr>
                <a:lnSpc>
                  <a:spcPts val="4199"/>
                </a:lnSpc>
              </a:pPr>
              <a:r>
                <a:rPr lang="en-US" sz="3499">
                  <a:solidFill>
                    <a:srgbClr val="FFFFFF"/>
                  </a:solidFill>
                  <a:latin typeface="Muli"/>
                </a:rPr>
                <a:t>ĐẶT HÀNG VỚI DỮ LIỆU KHÔNG HỢP LỆ</a:t>
              </a:r>
            </a:p>
          </p:txBody>
        </p:sp>
        <p:sp>
          <p:nvSpPr>
            <p:cNvPr id="9" name="TextBox 9"/>
            <p:cNvSpPr txBox="1"/>
            <p:nvPr/>
          </p:nvSpPr>
          <p:spPr>
            <a:xfrm>
              <a:off x="0" y="2291782"/>
              <a:ext cx="8686748" cy="1607185"/>
            </a:xfrm>
            <a:prstGeom prst="rect">
              <a:avLst/>
            </a:prstGeom>
          </p:spPr>
          <p:txBody>
            <a:bodyPr lIns="0" tIns="0" rIns="0" bIns="0" rtlCol="0" anchor="t">
              <a:spAutoFit/>
            </a:bodyPr>
            <a:lstStyle/>
            <a:p>
              <a:pPr>
                <a:lnSpc>
                  <a:spcPts val="3254"/>
                </a:lnSpc>
              </a:pPr>
              <a:r>
                <a:rPr lang="en-US" sz="2324">
                  <a:solidFill>
                    <a:srgbClr val="FFFFFF"/>
                  </a:solidFill>
                  <a:latin typeface="Muli Extra-Light"/>
                </a:rPr>
                <a:t>Kiểm tra xem hệ thống xử lý đúng khi dữ liệu đặt hàng không hợp lệ được gửi đi.</a:t>
              </a:r>
            </a:p>
            <a:p>
              <a:pPr>
                <a:lnSpc>
                  <a:spcPts val="3254"/>
                </a:lnSpc>
              </a:pPr>
              <a:endParaRPr lang="en-US" sz="2324">
                <a:solidFill>
                  <a:srgbClr val="FFFFFF"/>
                </a:solidFill>
                <a:latin typeface="Muli Extra-Light"/>
              </a:endParaRPr>
            </a:p>
          </p:txBody>
        </p:sp>
        <p:sp>
          <p:nvSpPr>
            <p:cNvPr id="10" name="AutoShape 10"/>
            <p:cNvSpPr/>
            <p:nvPr/>
          </p:nvSpPr>
          <p:spPr>
            <a:xfrm>
              <a:off x="0" y="1868204"/>
              <a:ext cx="8686748" cy="0"/>
            </a:xfrm>
            <a:prstGeom prst="line">
              <a:avLst/>
            </a:prstGeom>
            <a:ln w="25400" cap="rnd">
              <a:solidFill>
                <a:srgbClr val="10B5BF"/>
              </a:solidFill>
              <a:prstDash val="solid"/>
              <a:headEnd type="none" w="sm" len="sm"/>
              <a:tailEnd type="none" w="sm" len="sm"/>
            </a:ln>
          </p:spPr>
          <p:txBody>
            <a:bodyPr/>
            <a:lstStyle/>
            <a:p>
              <a:endParaRPr lang="en-US"/>
            </a:p>
          </p:txBody>
        </p:sp>
      </p:grpSp>
      <p:sp>
        <p:nvSpPr>
          <p:cNvPr id="11" name="Freeform 11"/>
          <p:cNvSpPr/>
          <p:nvPr/>
        </p:nvSpPr>
        <p:spPr>
          <a:xfrm rot="10713301">
            <a:off x="8998295" y="4616716"/>
            <a:ext cx="13982031" cy="13160586"/>
          </a:xfrm>
          <a:custGeom>
            <a:avLst/>
            <a:gdLst/>
            <a:ahLst/>
            <a:cxnLst/>
            <a:rect l="l" t="t" r="r" b="b"/>
            <a:pathLst>
              <a:path w="13982031" h="13160586">
                <a:moveTo>
                  <a:pt x="0" y="0"/>
                </a:moveTo>
                <a:lnTo>
                  <a:pt x="13982031" y="0"/>
                </a:lnTo>
                <a:lnTo>
                  <a:pt x="13982031" y="13160586"/>
                </a:lnTo>
                <a:lnTo>
                  <a:pt x="0" y="13160586"/>
                </a:lnTo>
                <a:lnTo>
                  <a:pt x="0" y="0"/>
                </a:lnTo>
                <a:close/>
              </a:path>
            </a:pathLst>
          </a:custGeom>
          <a:blipFill>
            <a:blip r:embed="rId2"/>
            <a:stretch>
              <a:fillRect/>
            </a:stretch>
          </a:blipFill>
        </p:spPr>
        <p:txBody>
          <a:bodyPr/>
          <a:lstStyle/>
          <a:p>
            <a:endParaRPr lang="en-US"/>
          </a:p>
        </p:txBody>
      </p:sp>
      <p:sp>
        <p:nvSpPr>
          <p:cNvPr id="12" name="Freeform 12"/>
          <p:cNvSpPr/>
          <p:nvPr/>
        </p:nvSpPr>
        <p:spPr>
          <a:xfrm>
            <a:off x="13581385" y="-1678650"/>
            <a:ext cx="1343326" cy="4734190"/>
          </a:xfrm>
          <a:custGeom>
            <a:avLst/>
            <a:gdLst/>
            <a:ahLst/>
            <a:cxnLst/>
            <a:rect l="l" t="t" r="r" b="b"/>
            <a:pathLst>
              <a:path w="1343326" h="4734190">
                <a:moveTo>
                  <a:pt x="0" y="0"/>
                </a:moveTo>
                <a:lnTo>
                  <a:pt x="1343326" y="0"/>
                </a:lnTo>
                <a:lnTo>
                  <a:pt x="1343326" y="4734190"/>
                </a:lnTo>
                <a:lnTo>
                  <a:pt x="0" y="4734190"/>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738415" y="1352997"/>
            <a:ext cx="14811170" cy="7581006"/>
            <a:chOff x="0" y="0"/>
            <a:chExt cx="19748227" cy="10108007"/>
          </a:xfrm>
        </p:grpSpPr>
        <p:sp>
          <p:nvSpPr>
            <p:cNvPr id="3" name="TextBox 3"/>
            <p:cNvSpPr txBox="1"/>
            <p:nvPr/>
          </p:nvSpPr>
          <p:spPr>
            <a:xfrm>
              <a:off x="0" y="2954521"/>
              <a:ext cx="19748227" cy="7179310"/>
            </a:xfrm>
            <a:prstGeom prst="rect">
              <a:avLst/>
            </a:prstGeom>
          </p:spPr>
          <p:txBody>
            <a:bodyPr lIns="0" tIns="0" rIns="0" bIns="0" rtlCol="0" anchor="t">
              <a:spAutoFit/>
            </a:bodyPr>
            <a:lstStyle/>
            <a:p>
              <a:pPr marL="653097" lvl="1" indent="-326548">
                <a:lnSpc>
                  <a:spcPts val="5444"/>
                </a:lnSpc>
                <a:buFont typeface="Arial"/>
                <a:buChar char="•"/>
              </a:pPr>
              <a:r>
                <a:rPr lang="en-US" sz="3024">
                  <a:solidFill>
                    <a:srgbClr val="FFFFFF"/>
                  </a:solidFill>
                  <a:latin typeface="Muli"/>
                </a:rPr>
                <a:t>Dự án cá nhân này đã đem lại cho tôi một hành trình học tập và phát triển đầy hứng thú và ý nghĩa. Bằng cách sử dụng Java Spring Boot và ReactJS, tôi đã tạo ra một ứng dụng web thương mại điện tử hoàn chỉnh, linh hoạt và dễ sử dụng.</a:t>
              </a:r>
            </a:p>
            <a:p>
              <a:pPr>
                <a:lnSpc>
                  <a:spcPts val="5444"/>
                </a:lnSpc>
              </a:pPr>
              <a:endParaRPr lang="en-US" sz="3024">
                <a:solidFill>
                  <a:srgbClr val="FFFFFF"/>
                </a:solidFill>
                <a:latin typeface="Muli"/>
              </a:endParaRPr>
            </a:p>
            <a:p>
              <a:pPr marL="653097" lvl="1" indent="-326548" algn="l">
                <a:lnSpc>
                  <a:spcPts val="5444"/>
                </a:lnSpc>
                <a:spcBef>
                  <a:spcPct val="0"/>
                </a:spcBef>
                <a:buFont typeface="Arial"/>
                <a:buChar char="•"/>
              </a:pPr>
              <a:r>
                <a:rPr lang="en-US" sz="3024">
                  <a:solidFill>
                    <a:srgbClr val="FFFFFF"/>
                  </a:solidFill>
                  <a:latin typeface="Muli"/>
                </a:rPr>
                <a:t>Việc phát triển một ứng dụng có sử dụng API đã mở ra cho tôi một cái nhìn sâu hơn vào quá trình kết nối giữa frontend và backend. Tôi đã học được cách thiết kế và triển khai các endpoint API để truy xuất và cập nhật dữ liệu từ cơ sở dữ liệu một cách an toàn và hiệu quả.</a:t>
              </a:r>
            </a:p>
          </p:txBody>
        </p:sp>
        <p:sp>
          <p:nvSpPr>
            <p:cNvPr id="4" name="TextBox 4"/>
            <p:cNvSpPr txBox="1"/>
            <p:nvPr/>
          </p:nvSpPr>
          <p:spPr>
            <a:xfrm>
              <a:off x="0" y="-12700"/>
              <a:ext cx="19748227" cy="1409700"/>
            </a:xfrm>
            <a:prstGeom prst="rect">
              <a:avLst/>
            </a:prstGeom>
          </p:spPr>
          <p:txBody>
            <a:bodyPr lIns="0" tIns="0" rIns="0" bIns="0" rtlCol="0" anchor="t">
              <a:spAutoFit/>
            </a:bodyPr>
            <a:lstStyle/>
            <a:p>
              <a:pPr>
                <a:lnSpc>
                  <a:spcPts val="8400"/>
                </a:lnSpc>
              </a:pPr>
              <a:r>
                <a:rPr lang="en-US" sz="7000">
                  <a:solidFill>
                    <a:srgbClr val="FFFFFF"/>
                  </a:solidFill>
                  <a:latin typeface="Muli Semi-Bold"/>
                </a:rPr>
                <a:t>Kết luận</a:t>
              </a:r>
            </a:p>
          </p:txBody>
        </p:sp>
        <p:sp>
          <p:nvSpPr>
            <p:cNvPr id="5" name="AutoShape 5"/>
            <p:cNvSpPr/>
            <p:nvPr/>
          </p:nvSpPr>
          <p:spPr>
            <a:xfrm>
              <a:off x="0" y="2168438"/>
              <a:ext cx="19748227" cy="0"/>
            </a:xfrm>
            <a:prstGeom prst="line">
              <a:avLst/>
            </a:prstGeom>
            <a:ln w="25400" cap="rnd">
              <a:solidFill>
                <a:srgbClr val="10B5BF"/>
              </a:solidFill>
              <a:prstDash val="solid"/>
              <a:headEnd type="none" w="sm" len="sm"/>
              <a:tailEnd type="none" w="sm" len="sm"/>
            </a:ln>
          </p:spPr>
          <p:txBody>
            <a:bodyPr/>
            <a:lstStyle/>
            <a:p>
              <a:endParaRPr lang="en-US"/>
            </a:p>
          </p:txBody>
        </p:sp>
      </p:grpSp>
      <p:sp>
        <p:nvSpPr>
          <p:cNvPr id="6" name="Freeform 6"/>
          <p:cNvSpPr/>
          <p:nvPr/>
        </p:nvSpPr>
        <p:spPr>
          <a:xfrm rot="8036526">
            <a:off x="13537696" y="-1385735"/>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txBody>
          <a:bodyPr/>
          <a:lstStyle/>
          <a:p>
            <a:endParaRPr lang="en-US"/>
          </a:p>
        </p:txBody>
      </p:sp>
      <p:sp>
        <p:nvSpPr>
          <p:cNvPr id="7" name="Freeform 7"/>
          <p:cNvSpPr/>
          <p:nvPr/>
        </p:nvSpPr>
        <p:spPr>
          <a:xfrm rot="-7698346" flipH="1">
            <a:off x="15825902" y="7580542"/>
            <a:ext cx="2866797" cy="2955461"/>
          </a:xfrm>
          <a:custGeom>
            <a:avLst/>
            <a:gdLst/>
            <a:ahLst/>
            <a:cxnLst/>
            <a:rect l="l" t="t" r="r" b="b"/>
            <a:pathLst>
              <a:path w="2866797" h="2955461">
                <a:moveTo>
                  <a:pt x="2866796" y="0"/>
                </a:moveTo>
                <a:lnTo>
                  <a:pt x="0" y="0"/>
                </a:lnTo>
                <a:lnTo>
                  <a:pt x="0" y="2955460"/>
                </a:lnTo>
                <a:lnTo>
                  <a:pt x="2866796" y="2955460"/>
                </a:lnTo>
                <a:lnTo>
                  <a:pt x="2866796"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028700"/>
            <a:ext cx="10964355" cy="2114550"/>
          </a:xfrm>
          <a:prstGeom prst="rect">
            <a:avLst/>
          </a:prstGeom>
        </p:spPr>
        <p:txBody>
          <a:bodyPr lIns="0" tIns="0" rIns="0" bIns="0" rtlCol="0" anchor="t">
            <a:spAutoFit/>
          </a:bodyPr>
          <a:lstStyle/>
          <a:p>
            <a:pPr>
              <a:lnSpc>
                <a:spcPts val="8400"/>
              </a:lnSpc>
            </a:pPr>
            <a:r>
              <a:rPr lang="en-US" sz="7000">
                <a:solidFill>
                  <a:srgbClr val="FFFFFF"/>
                </a:solidFill>
                <a:latin typeface="Muli Semi-Bold"/>
              </a:rPr>
              <a:t>Để xuất phương án phát triển</a:t>
            </a:r>
          </a:p>
        </p:txBody>
      </p:sp>
      <p:sp>
        <p:nvSpPr>
          <p:cNvPr id="3" name="TextBox 3"/>
          <p:cNvSpPr txBox="1"/>
          <p:nvPr/>
        </p:nvSpPr>
        <p:spPr>
          <a:xfrm>
            <a:off x="1028700" y="3550920"/>
            <a:ext cx="13495636" cy="5990590"/>
          </a:xfrm>
          <a:prstGeom prst="rect">
            <a:avLst/>
          </a:prstGeom>
        </p:spPr>
        <p:txBody>
          <a:bodyPr lIns="0" tIns="0" rIns="0" bIns="0" rtlCol="0" anchor="t">
            <a:spAutoFit/>
          </a:bodyPr>
          <a:lstStyle/>
          <a:p>
            <a:pPr>
              <a:lnSpc>
                <a:spcPts val="3184"/>
              </a:lnSpc>
            </a:pPr>
            <a:r>
              <a:rPr lang="en-US" sz="2274">
                <a:solidFill>
                  <a:srgbClr val="FFFFFF"/>
                </a:solidFill>
                <a:latin typeface="Muli Extra-Light"/>
              </a:rPr>
              <a:t>1.    Hoàn thiện website: Tiếp tục hoàn thiện website bằng cách triển khai các tính năng chưa được thực hiện và cải thiện giao diện người dùng để đảm bảo trải nghiệm tốt nhất cho người dùng.</a:t>
            </a:r>
          </a:p>
          <a:p>
            <a:pPr>
              <a:lnSpc>
                <a:spcPts val="3184"/>
              </a:lnSpc>
            </a:pPr>
            <a:endParaRPr lang="en-US" sz="2274">
              <a:solidFill>
                <a:srgbClr val="FFFFFF"/>
              </a:solidFill>
              <a:latin typeface="Muli Extra-Light"/>
            </a:endParaRPr>
          </a:p>
          <a:p>
            <a:pPr>
              <a:lnSpc>
                <a:spcPts val="3184"/>
              </a:lnSpc>
            </a:pPr>
            <a:r>
              <a:rPr lang="en-US" sz="2274">
                <a:solidFill>
                  <a:srgbClr val="FFFFFF"/>
                </a:solidFill>
                <a:latin typeface="Muli Extra-Light"/>
              </a:rPr>
              <a:t>2.    Mở rộng danh mục sản phẩm: Nâng cao sự đa dạng và phong phú của danh mục sản phẩm bằng cách thêm vào các loại sản phẩm mới và cập nhật các mẫu mới từ các nhà sản xuất hàng đầu</a:t>
            </a:r>
          </a:p>
          <a:p>
            <a:pPr>
              <a:lnSpc>
                <a:spcPts val="3184"/>
              </a:lnSpc>
            </a:pPr>
            <a:endParaRPr lang="en-US" sz="2274">
              <a:solidFill>
                <a:srgbClr val="FFFFFF"/>
              </a:solidFill>
              <a:latin typeface="Muli Extra-Light"/>
            </a:endParaRPr>
          </a:p>
          <a:p>
            <a:pPr>
              <a:lnSpc>
                <a:spcPts val="3184"/>
              </a:lnSpc>
            </a:pPr>
            <a:r>
              <a:rPr lang="en-US" sz="2274">
                <a:solidFill>
                  <a:srgbClr val="FFFFFF"/>
                </a:solidFill>
                <a:latin typeface="Muli Extra-Light"/>
              </a:rPr>
              <a:t>3.    Tối ưu hóa hiệu suất và bảo mật: Tiếp tục tối ưu hóa hiệu suất của hệ thống và cải thiện các biện pháp bảo mật để đảm bảo an toàn cho thông tin cá nhân và thanh toán của người dùng.</a:t>
            </a:r>
          </a:p>
          <a:p>
            <a:pPr>
              <a:lnSpc>
                <a:spcPts val="3184"/>
              </a:lnSpc>
            </a:pPr>
            <a:endParaRPr lang="en-US" sz="2274">
              <a:solidFill>
                <a:srgbClr val="FFFFFF"/>
              </a:solidFill>
              <a:latin typeface="Muli Extra-Light"/>
            </a:endParaRPr>
          </a:p>
          <a:p>
            <a:pPr>
              <a:lnSpc>
                <a:spcPts val="3184"/>
              </a:lnSpc>
            </a:pPr>
            <a:r>
              <a:rPr lang="en-US" sz="2274">
                <a:solidFill>
                  <a:srgbClr val="FFFFFF"/>
                </a:solidFill>
                <a:latin typeface="Muli Extra-Light"/>
              </a:rPr>
              <a:t>4.    Mở rộng kênh hỗ trợ khách hàng: Xây dựng và phát triển các kênh hỗ trợ khách hàng như chat trực tuyến, email hoặc hotline để cung cấp hỗ trợ nhanh chóng và chuyên nghiệp cho người dùng.</a:t>
            </a:r>
          </a:p>
          <a:p>
            <a:pPr>
              <a:lnSpc>
                <a:spcPts val="3184"/>
              </a:lnSpc>
            </a:pPr>
            <a:endParaRPr lang="en-US" sz="2274">
              <a:solidFill>
                <a:srgbClr val="FFFFFF"/>
              </a:solidFill>
              <a:latin typeface="Muli Extra-Light"/>
            </a:endParaRPr>
          </a:p>
          <a:p>
            <a:pPr>
              <a:lnSpc>
                <a:spcPts val="3184"/>
              </a:lnSpc>
            </a:pPr>
            <a:r>
              <a:rPr lang="en-US" sz="2274">
                <a:solidFill>
                  <a:srgbClr val="FFFFFF"/>
                </a:solidFill>
                <a:latin typeface="Muli Extra-Light"/>
              </a:rPr>
              <a:t>5.    Phát triển chiến lược tiếp thị: Xây dựng chiến lược tiếp thị hiệu quả để tăng cường nhận thức thương hiệu và thu hút người dùng mới đến với nền tảng thương mại điện tử của bạn.</a:t>
            </a:r>
          </a:p>
          <a:p>
            <a:pPr>
              <a:lnSpc>
                <a:spcPts val="3184"/>
              </a:lnSpc>
            </a:pPr>
            <a:endParaRPr lang="en-US" sz="2274">
              <a:solidFill>
                <a:srgbClr val="FFFFFF"/>
              </a:solidFill>
              <a:latin typeface="Muli Extra-Light"/>
            </a:endParaRPr>
          </a:p>
        </p:txBody>
      </p:sp>
      <p:sp>
        <p:nvSpPr>
          <p:cNvPr id="4" name="Freeform 4"/>
          <p:cNvSpPr/>
          <p:nvPr/>
        </p:nvSpPr>
        <p:spPr>
          <a:xfrm flipH="1" flipV="1">
            <a:off x="13149125" y="-287566"/>
            <a:ext cx="7641615" cy="5845836"/>
          </a:xfrm>
          <a:custGeom>
            <a:avLst/>
            <a:gdLst/>
            <a:ahLst/>
            <a:cxnLst/>
            <a:rect l="l" t="t" r="r" b="b"/>
            <a:pathLst>
              <a:path w="7641615" h="5845836">
                <a:moveTo>
                  <a:pt x="7641616" y="5845836"/>
                </a:moveTo>
                <a:lnTo>
                  <a:pt x="0" y="5845836"/>
                </a:lnTo>
                <a:lnTo>
                  <a:pt x="0" y="0"/>
                </a:lnTo>
                <a:lnTo>
                  <a:pt x="7641616" y="0"/>
                </a:lnTo>
                <a:lnTo>
                  <a:pt x="7641616" y="5845836"/>
                </a:lnTo>
                <a:close/>
              </a:path>
            </a:pathLst>
          </a:custGeom>
          <a:blipFill>
            <a:blip r:embed="rId2"/>
            <a:stretch>
              <a:fillRect/>
            </a:stretch>
          </a:blipFill>
        </p:spPr>
        <p:txBody>
          <a:bodyPr/>
          <a:lstStyle/>
          <a:p>
            <a:endParaRPr lang="en-US"/>
          </a:p>
        </p:txBody>
      </p:sp>
      <p:sp>
        <p:nvSpPr>
          <p:cNvPr id="5" name="Freeform 5"/>
          <p:cNvSpPr/>
          <p:nvPr/>
        </p:nvSpPr>
        <p:spPr>
          <a:xfrm>
            <a:off x="14816650" y="2776405"/>
            <a:ext cx="1343326" cy="4734190"/>
          </a:xfrm>
          <a:custGeom>
            <a:avLst/>
            <a:gdLst/>
            <a:ahLst/>
            <a:cxnLst/>
            <a:rect l="l" t="t" r="r" b="b"/>
            <a:pathLst>
              <a:path w="1343326" h="4734190">
                <a:moveTo>
                  <a:pt x="0" y="0"/>
                </a:moveTo>
                <a:lnTo>
                  <a:pt x="1343327" y="0"/>
                </a:lnTo>
                <a:lnTo>
                  <a:pt x="1343327" y="4734190"/>
                </a:lnTo>
                <a:lnTo>
                  <a:pt x="0" y="4734190"/>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grpSp>
        <p:nvGrpSpPr>
          <p:cNvPr id="2" name="Group 2"/>
          <p:cNvGrpSpPr/>
          <p:nvPr/>
        </p:nvGrpSpPr>
        <p:grpSpPr>
          <a:xfrm>
            <a:off x="1639388" y="4814863"/>
            <a:ext cx="10336162" cy="3828138"/>
            <a:chOff x="0" y="0"/>
            <a:chExt cx="13781550" cy="5104183"/>
          </a:xfrm>
        </p:grpSpPr>
        <p:sp>
          <p:nvSpPr>
            <p:cNvPr id="3" name="TextBox 3"/>
            <p:cNvSpPr txBox="1"/>
            <p:nvPr/>
          </p:nvSpPr>
          <p:spPr>
            <a:xfrm>
              <a:off x="0" y="4662858"/>
              <a:ext cx="13781550" cy="441325"/>
            </a:xfrm>
            <a:prstGeom prst="rect">
              <a:avLst/>
            </a:prstGeom>
          </p:spPr>
          <p:txBody>
            <a:bodyPr lIns="0" tIns="0" rIns="0" bIns="0" rtlCol="0" anchor="t">
              <a:spAutoFit/>
            </a:bodyPr>
            <a:lstStyle/>
            <a:p>
              <a:pPr>
                <a:lnSpc>
                  <a:spcPts val="2610"/>
                </a:lnSpc>
              </a:pPr>
              <a:endParaRPr/>
            </a:p>
          </p:txBody>
        </p:sp>
        <p:sp>
          <p:nvSpPr>
            <p:cNvPr id="4" name="TextBox 4"/>
            <p:cNvSpPr txBox="1"/>
            <p:nvPr/>
          </p:nvSpPr>
          <p:spPr>
            <a:xfrm>
              <a:off x="0" y="0"/>
              <a:ext cx="13781550" cy="3657600"/>
            </a:xfrm>
            <a:prstGeom prst="rect">
              <a:avLst/>
            </a:prstGeom>
          </p:spPr>
          <p:txBody>
            <a:bodyPr lIns="0" tIns="0" rIns="0" bIns="0" rtlCol="0" anchor="t">
              <a:spAutoFit/>
            </a:bodyPr>
            <a:lstStyle/>
            <a:p>
              <a:pPr>
                <a:lnSpc>
                  <a:spcPts val="10800"/>
                </a:lnSpc>
              </a:pPr>
              <a:r>
                <a:rPr lang="en-US" sz="9000">
                  <a:solidFill>
                    <a:srgbClr val="FFFFFF"/>
                  </a:solidFill>
                  <a:latin typeface="Muli Semi-Bold"/>
                </a:rPr>
                <a:t>Bạn có câu hỏi</a:t>
              </a:r>
            </a:p>
            <a:p>
              <a:pPr>
                <a:lnSpc>
                  <a:spcPts val="10800"/>
                </a:lnSpc>
              </a:pPr>
              <a:r>
                <a:rPr lang="en-US" sz="9000">
                  <a:solidFill>
                    <a:srgbClr val="FFFFFF"/>
                  </a:solidFill>
                  <a:latin typeface="Muli Semi-Bold"/>
                </a:rPr>
                <a:t>nào không?</a:t>
              </a:r>
            </a:p>
          </p:txBody>
        </p:sp>
      </p:grpSp>
      <p:sp>
        <p:nvSpPr>
          <p:cNvPr id="5" name="Freeform 5"/>
          <p:cNvSpPr/>
          <p:nvPr/>
        </p:nvSpPr>
        <p:spPr>
          <a:xfrm>
            <a:off x="9144000" y="-1400753"/>
            <a:ext cx="7160084" cy="5477464"/>
          </a:xfrm>
          <a:custGeom>
            <a:avLst/>
            <a:gdLst/>
            <a:ahLst/>
            <a:cxnLst/>
            <a:rect l="l" t="t" r="r" b="b"/>
            <a:pathLst>
              <a:path w="7160084" h="5477464">
                <a:moveTo>
                  <a:pt x="0" y="0"/>
                </a:moveTo>
                <a:lnTo>
                  <a:pt x="7160084" y="0"/>
                </a:lnTo>
                <a:lnTo>
                  <a:pt x="7160084" y="5477464"/>
                </a:lnTo>
                <a:lnTo>
                  <a:pt x="0" y="5477464"/>
                </a:lnTo>
                <a:lnTo>
                  <a:pt x="0" y="0"/>
                </a:lnTo>
                <a:close/>
              </a:path>
            </a:pathLst>
          </a:custGeom>
          <a:blipFill>
            <a:blip r:embed="rId2"/>
            <a:stretch>
              <a:fillRect/>
            </a:stretch>
          </a:blipFill>
        </p:spPr>
        <p:txBody>
          <a:bodyPr/>
          <a:lstStyle/>
          <a:p>
            <a:endParaRPr lang="en-US"/>
          </a:p>
        </p:txBody>
      </p:sp>
      <p:sp>
        <p:nvSpPr>
          <p:cNvPr id="6" name="Freeform 6"/>
          <p:cNvSpPr/>
          <p:nvPr/>
        </p:nvSpPr>
        <p:spPr>
          <a:xfrm rot="-7698346" flipH="1">
            <a:off x="14309952" y="2598981"/>
            <a:ext cx="2866797" cy="2955461"/>
          </a:xfrm>
          <a:custGeom>
            <a:avLst/>
            <a:gdLst/>
            <a:ahLst/>
            <a:cxnLst/>
            <a:rect l="l" t="t" r="r" b="b"/>
            <a:pathLst>
              <a:path w="2866797" h="2955461">
                <a:moveTo>
                  <a:pt x="2866796" y="0"/>
                </a:moveTo>
                <a:lnTo>
                  <a:pt x="0" y="0"/>
                </a:lnTo>
                <a:lnTo>
                  <a:pt x="0" y="2955460"/>
                </a:lnTo>
                <a:lnTo>
                  <a:pt x="2866796" y="2955460"/>
                </a:lnTo>
                <a:lnTo>
                  <a:pt x="2866796"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320933" y="3470316"/>
            <a:ext cx="11646135" cy="1838325"/>
          </a:xfrm>
          <a:prstGeom prst="rect">
            <a:avLst/>
          </a:prstGeom>
        </p:spPr>
        <p:txBody>
          <a:bodyPr lIns="0" tIns="0" rIns="0" bIns="0" rtlCol="0" anchor="t">
            <a:spAutoFit/>
          </a:bodyPr>
          <a:lstStyle/>
          <a:p>
            <a:pPr algn="ctr">
              <a:lnSpc>
                <a:spcPts val="14400"/>
              </a:lnSpc>
            </a:pPr>
            <a:r>
              <a:rPr lang="en-US" sz="12000">
                <a:solidFill>
                  <a:srgbClr val="FFFFFF"/>
                </a:solidFill>
                <a:latin typeface="Muli Semi-Bold"/>
              </a:rPr>
              <a:t>The End</a:t>
            </a: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6091076" y="5834103"/>
            <a:ext cx="6573328" cy="457200"/>
          </a:xfrm>
          <a:prstGeom prst="rect">
            <a:avLst/>
          </a:prstGeom>
        </p:spPr>
        <p:txBody>
          <a:bodyPr lIns="0" tIns="0" rIns="0" bIns="0" rtlCol="0" anchor="t">
            <a:spAutoFit/>
          </a:bodyPr>
          <a:lstStyle/>
          <a:p>
            <a:pPr algn="ctr">
              <a:lnSpc>
                <a:spcPts val="3600"/>
              </a:lnSpc>
            </a:pPr>
            <a:r>
              <a:rPr lang="en-US" sz="3000">
                <a:solidFill>
                  <a:srgbClr val="10B5BF"/>
                </a:solidFill>
                <a:latin typeface="Muli"/>
              </a:rPr>
              <a:t>Ninh Ngọc Tuấn - K21CNT2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4436964" y="410048"/>
            <a:ext cx="3282359" cy="3383875"/>
          </a:xfrm>
          <a:custGeom>
            <a:avLst/>
            <a:gdLst/>
            <a:ahLst/>
            <a:cxnLst/>
            <a:rect l="l" t="t" r="r" b="b"/>
            <a:pathLst>
              <a:path w="3282359" h="3383875">
                <a:moveTo>
                  <a:pt x="0" y="0"/>
                </a:moveTo>
                <a:lnTo>
                  <a:pt x="3282359" y="0"/>
                </a:lnTo>
                <a:lnTo>
                  <a:pt x="3282359" y="3383875"/>
                </a:lnTo>
                <a:lnTo>
                  <a:pt x="0" y="338387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7639050" y="2907786"/>
            <a:ext cx="8833319" cy="4471429"/>
            <a:chOff x="0" y="0"/>
            <a:chExt cx="11777759" cy="5961905"/>
          </a:xfrm>
        </p:grpSpPr>
        <p:sp>
          <p:nvSpPr>
            <p:cNvPr id="4" name="TextBox 4"/>
            <p:cNvSpPr txBox="1"/>
            <p:nvPr/>
          </p:nvSpPr>
          <p:spPr>
            <a:xfrm>
              <a:off x="0" y="0"/>
              <a:ext cx="11777759" cy="1828800"/>
            </a:xfrm>
            <a:prstGeom prst="rect">
              <a:avLst/>
            </a:prstGeom>
          </p:spPr>
          <p:txBody>
            <a:bodyPr lIns="0" tIns="0" rIns="0" bIns="0" rtlCol="0" anchor="t">
              <a:spAutoFit/>
            </a:bodyPr>
            <a:lstStyle/>
            <a:p>
              <a:pPr>
                <a:lnSpc>
                  <a:spcPts val="10800"/>
                </a:lnSpc>
              </a:pPr>
              <a:r>
                <a:rPr lang="en-US" sz="9000">
                  <a:solidFill>
                    <a:srgbClr val="FFFFFF"/>
                  </a:solidFill>
                  <a:latin typeface="Muli Semi-Bold"/>
                </a:rPr>
                <a:t>Reacjs</a:t>
              </a:r>
            </a:p>
          </p:txBody>
        </p:sp>
        <p:sp>
          <p:nvSpPr>
            <p:cNvPr id="5" name="TextBox 5"/>
            <p:cNvSpPr txBox="1"/>
            <p:nvPr/>
          </p:nvSpPr>
          <p:spPr>
            <a:xfrm>
              <a:off x="0" y="2450355"/>
              <a:ext cx="11777759" cy="3511550"/>
            </a:xfrm>
            <a:prstGeom prst="rect">
              <a:avLst/>
            </a:prstGeom>
          </p:spPr>
          <p:txBody>
            <a:bodyPr lIns="0" tIns="0" rIns="0" bIns="0" rtlCol="0" anchor="t">
              <a:spAutoFit/>
            </a:bodyPr>
            <a:lstStyle/>
            <a:p>
              <a:pPr>
                <a:lnSpc>
                  <a:spcPts val="4200"/>
                </a:lnSpc>
              </a:pPr>
              <a:r>
                <a:rPr lang="en-US" sz="3000">
                  <a:solidFill>
                    <a:srgbClr val="FFFFFF"/>
                  </a:solidFill>
                  <a:latin typeface="Muli"/>
                </a:rPr>
                <a:t>ReactJS là một thư viện JavaScript mã nguồn mở được phát triển bởi Facebook để xây dựng giao diện người dùng cho các ứng dụng web. Nó được thiết kế để tạo ra các ứng dụng web hiệu suất cao, dễ bảo trì và linh hoạt.</a:t>
              </a:r>
            </a:p>
          </p:txBody>
        </p:sp>
      </p:grpSp>
      <p:grpSp>
        <p:nvGrpSpPr>
          <p:cNvPr id="6" name="Group 6"/>
          <p:cNvGrpSpPr>
            <a:grpSpLocks noChangeAspect="1"/>
          </p:cNvGrpSpPr>
          <p:nvPr/>
        </p:nvGrpSpPr>
        <p:grpSpPr>
          <a:xfrm>
            <a:off x="1914361" y="1028700"/>
            <a:ext cx="4159154" cy="8229600"/>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txBody>
            <a:bodyPr/>
            <a:lstStyle/>
            <a:p>
              <a:endParaRPr lang="en-US"/>
            </a:p>
          </p:txBody>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2302" r="-54899"/>
              </a:stretch>
            </a:blipFill>
          </p:spPr>
          <p:txBody>
            <a:bodyPr/>
            <a:lstStyle/>
            <a:p>
              <a:endParaRPr lang="en-US"/>
            </a:p>
          </p:txBody>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txBody>
            <a:bodyPr/>
            <a:lstStyle/>
            <a:p>
              <a:endParaRPr lang="en-US"/>
            </a:p>
          </p:txBody>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txBody>
            <a:bodyPr/>
            <a:lstStyle/>
            <a:p>
              <a:endParaRPr lang="en-US"/>
            </a:p>
          </p:txBody>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txBody>
            <a:bodyPr/>
            <a:lstStyle/>
            <a:p>
              <a:endParaRPr lang="en-US"/>
            </a:p>
          </p:txBody>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txBody>
            <a:bodyPr/>
            <a:lstStyle/>
            <a:p>
              <a:endParaRPr lang="en-US"/>
            </a:p>
          </p:txBody>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txBody>
            <a:bodyPr/>
            <a:lstStyle/>
            <a:p>
              <a:endParaRPr lang="en-US"/>
            </a:p>
          </p:txBody>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txBody>
            <a:bodyPr/>
            <a:lstStyle/>
            <a:p>
              <a:endParaRPr lang="en-US"/>
            </a:p>
          </p:txBody>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flipH="1">
            <a:off x="5888823" y="6994060"/>
            <a:ext cx="4024687" cy="4528480"/>
          </a:xfrm>
          <a:custGeom>
            <a:avLst/>
            <a:gdLst/>
            <a:ahLst/>
            <a:cxnLst/>
            <a:rect l="l" t="t" r="r" b="b"/>
            <a:pathLst>
              <a:path w="4024687" h="4528480">
                <a:moveTo>
                  <a:pt x="4024686" y="0"/>
                </a:moveTo>
                <a:lnTo>
                  <a:pt x="0" y="0"/>
                </a:lnTo>
                <a:lnTo>
                  <a:pt x="0" y="4528480"/>
                </a:lnTo>
                <a:lnTo>
                  <a:pt x="4024686" y="4528480"/>
                </a:lnTo>
                <a:lnTo>
                  <a:pt x="4024686" y="0"/>
                </a:lnTo>
                <a:close/>
              </a:path>
            </a:pathLst>
          </a:custGeom>
          <a:blipFill>
            <a:blip r:embed="rId2"/>
            <a:stretch>
              <a:fillRect/>
            </a:stretch>
          </a:blipFill>
        </p:spPr>
        <p:txBody>
          <a:bodyPr/>
          <a:lstStyle/>
          <a:p>
            <a:endParaRPr lang="en-US"/>
          </a:p>
        </p:txBody>
      </p:sp>
      <p:grpSp>
        <p:nvGrpSpPr>
          <p:cNvPr id="3" name="Group 3"/>
          <p:cNvGrpSpPr/>
          <p:nvPr/>
        </p:nvGrpSpPr>
        <p:grpSpPr>
          <a:xfrm>
            <a:off x="1752139" y="1522155"/>
            <a:ext cx="5887373" cy="6751199"/>
            <a:chOff x="0" y="0"/>
            <a:chExt cx="7849830" cy="9001599"/>
          </a:xfrm>
        </p:grpSpPr>
        <p:sp>
          <p:nvSpPr>
            <p:cNvPr id="4" name="TextBox 4"/>
            <p:cNvSpPr txBox="1"/>
            <p:nvPr/>
          </p:nvSpPr>
          <p:spPr>
            <a:xfrm>
              <a:off x="0" y="0"/>
              <a:ext cx="7849830" cy="2794000"/>
            </a:xfrm>
            <a:prstGeom prst="rect">
              <a:avLst/>
            </a:prstGeom>
          </p:spPr>
          <p:txBody>
            <a:bodyPr lIns="0" tIns="0" rIns="0" bIns="0" rtlCol="0" anchor="t">
              <a:spAutoFit/>
            </a:bodyPr>
            <a:lstStyle/>
            <a:p>
              <a:pPr>
                <a:lnSpc>
                  <a:spcPts val="8310"/>
                </a:lnSpc>
              </a:pPr>
              <a:r>
                <a:rPr lang="en-US" sz="6925">
                  <a:solidFill>
                    <a:srgbClr val="FFFFFF"/>
                  </a:solidFill>
                  <a:latin typeface="Muli Semi-Bold"/>
                </a:rPr>
                <a:t>Java Spring Boot</a:t>
              </a:r>
            </a:p>
          </p:txBody>
        </p:sp>
        <p:sp>
          <p:nvSpPr>
            <p:cNvPr id="5" name="TextBox 5"/>
            <p:cNvSpPr txBox="1"/>
            <p:nvPr/>
          </p:nvSpPr>
          <p:spPr>
            <a:xfrm>
              <a:off x="0" y="4425366"/>
              <a:ext cx="7849830" cy="4627033"/>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Muli Extra-Light"/>
                </a:rPr>
                <a:t>Spring Boot được phát triển để giúp việc xây dựng ứng dụng Java dễ dàng hơn và nhanh chóng hơn</a:t>
              </a:r>
            </a:p>
            <a:p>
              <a:pPr>
                <a:lnSpc>
                  <a:spcPts val="3500"/>
                </a:lnSpc>
              </a:pPr>
              <a:endParaRPr lang="en-US" sz="2499">
                <a:solidFill>
                  <a:srgbClr val="FFFFFF"/>
                </a:solidFill>
                <a:latin typeface="Muli Extra-Light"/>
              </a:endParaRPr>
            </a:p>
            <a:p>
              <a:pPr marL="539750" lvl="1" indent="-269875">
                <a:lnSpc>
                  <a:spcPts val="3500"/>
                </a:lnSpc>
                <a:buFont typeface="Arial"/>
                <a:buChar char="•"/>
              </a:pPr>
              <a:r>
                <a:rPr lang="en-US" sz="2500">
                  <a:solidFill>
                    <a:srgbClr val="FFFFFF"/>
                  </a:solidFill>
                  <a:latin typeface="Muli Extra-Light"/>
                </a:rPr>
                <a:t>Spring Boot tự động cấu hình các thư viện phổ biến và các tính năng cần thiết, giúp giảm thời gian và công sức cần thiết để cấu hình</a:t>
              </a:r>
            </a:p>
          </p:txBody>
        </p:sp>
        <p:sp>
          <p:nvSpPr>
            <p:cNvPr id="6" name="AutoShape 6"/>
            <p:cNvSpPr/>
            <p:nvPr/>
          </p:nvSpPr>
          <p:spPr>
            <a:xfrm>
              <a:off x="0" y="3631273"/>
              <a:ext cx="7849830" cy="0"/>
            </a:xfrm>
            <a:prstGeom prst="line">
              <a:avLst/>
            </a:prstGeom>
            <a:ln w="25400" cap="rnd">
              <a:solidFill>
                <a:srgbClr val="10B5BF"/>
              </a:solidFill>
              <a:prstDash val="solid"/>
              <a:headEnd type="none" w="sm" len="sm"/>
              <a:tailEnd type="none" w="sm" len="sm"/>
            </a:ln>
          </p:spPr>
          <p:txBody>
            <a:bodyPr/>
            <a:lstStyle/>
            <a:p>
              <a:endParaRPr lang="en-US"/>
            </a:p>
          </p:txBody>
        </p:sp>
      </p:grpSp>
      <p:grpSp>
        <p:nvGrpSpPr>
          <p:cNvPr id="7" name="Group 7"/>
          <p:cNvGrpSpPr/>
          <p:nvPr/>
        </p:nvGrpSpPr>
        <p:grpSpPr>
          <a:xfrm>
            <a:off x="10648489" y="1522155"/>
            <a:ext cx="5887373" cy="7881500"/>
            <a:chOff x="0" y="0"/>
            <a:chExt cx="7849830" cy="10508666"/>
          </a:xfrm>
        </p:grpSpPr>
        <p:sp>
          <p:nvSpPr>
            <p:cNvPr id="8" name="TextBox 8"/>
            <p:cNvSpPr txBox="1"/>
            <p:nvPr/>
          </p:nvSpPr>
          <p:spPr>
            <a:xfrm>
              <a:off x="0" y="0"/>
              <a:ext cx="7849830" cy="1397000"/>
            </a:xfrm>
            <a:prstGeom prst="rect">
              <a:avLst/>
            </a:prstGeom>
          </p:spPr>
          <p:txBody>
            <a:bodyPr lIns="0" tIns="0" rIns="0" bIns="0" rtlCol="0" anchor="t">
              <a:spAutoFit/>
            </a:bodyPr>
            <a:lstStyle/>
            <a:p>
              <a:pPr>
                <a:lnSpc>
                  <a:spcPts val="8310"/>
                </a:lnSpc>
              </a:pPr>
              <a:r>
                <a:rPr lang="en-US" sz="6925">
                  <a:solidFill>
                    <a:srgbClr val="FFFFFF"/>
                  </a:solidFill>
                  <a:latin typeface="Muli Semi-Bold"/>
                </a:rPr>
                <a:t>Hypernate</a:t>
              </a:r>
            </a:p>
          </p:txBody>
        </p:sp>
        <p:sp>
          <p:nvSpPr>
            <p:cNvPr id="9" name="TextBox 9"/>
            <p:cNvSpPr txBox="1"/>
            <p:nvPr/>
          </p:nvSpPr>
          <p:spPr>
            <a:xfrm>
              <a:off x="0" y="3028366"/>
              <a:ext cx="7849830" cy="6963833"/>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FFFFFF"/>
                  </a:solidFill>
                  <a:latin typeface="Muli Extra-Light"/>
                </a:rPr>
                <a:t>Hibernate là một framework ORM (Object-Relational Mapping) trong Java, giúp đơn giản hóa việc tương tác với cơ sở dữ liệu qua các đối tượng Java</a:t>
              </a:r>
            </a:p>
            <a:p>
              <a:pPr>
                <a:lnSpc>
                  <a:spcPts val="3500"/>
                </a:lnSpc>
              </a:pPr>
              <a:endParaRPr lang="en-US" sz="2499">
                <a:solidFill>
                  <a:srgbClr val="FFFFFF"/>
                </a:solidFill>
                <a:latin typeface="Muli Extra-Light"/>
              </a:endParaRPr>
            </a:p>
            <a:p>
              <a:pPr marL="539750" lvl="1" indent="-269875">
                <a:lnSpc>
                  <a:spcPts val="3500"/>
                </a:lnSpc>
                <a:buFont typeface="Arial"/>
                <a:buChar char="•"/>
              </a:pPr>
              <a:r>
                <a:rPr lang="en-US" sz="2500">
                  <a:solidFill>
                    <a:srgbClr val="FFFFFF"/>
                  </a:solidFill>
                  <a:latin typeface="Muli Extra-Light"/>
                </a:rPr>
                <a:t>Hibernate loại bỏ cần phải viết các truy vấn SQL cụ thể, thay vào đó cho phép viết các truy vấn dựa trên đối tượng (HQL - Hibernate Query Language) hoặc sử dụng các tiêu chuẩn như Criteria API.</a:t>
              </a:r>
            </a:p>
          </p:txBody>
        </p:sp>
        <p:sp>
          <p:nvSpPr>
            <p:cNvPr id="10" name="AutoShape 10"/>
            <p:cNvSpPr/>
            <p:nvPr/>
          </p:nvSpPr>
          <p:spPr>
            <a:xfrm>
              <a:off x="0" y="2234273"/>
              <a:ext cx="7849830" cy="0"/>
            </a:xfrm>
            <a:prstGeom prst="line">
              <a:avLst/>
            </a:prstGeom>
            <a:ln w="25400" cap="rnd">
              <a:solidFill>
                <a:srgbClr val="10B5BF"/>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3320933" y="3305175"/>
            <a:ext cx="11646135" cy="3667125"/>
          </a:xfrm>
          <a:prstGeom prst="rect">
            <a:avLst/>
          </a:prstGeom>
        </p:spPr>
        <p:txBody>
          <a:bodyPr lIns="0" tIns="0" rIns="0" bIns="0" rtlCol="0" anchor="t">
            <a:spAutoFit/>
          </a:bodyPr>
          <a:lstStyle/>
          <a:p>
            <a:pPr algn="ctr">
              <a:lnSpc>
                <a:spcPts val="14400"/>
              </a:lnSpc>
            </a:pPr>
            <a:r>
              <a:rPr lang="en-US" sz="12000">
                <a:solidFill>
                  <a:srgbClr val="FFFFFF"/>
                </a:solidFill>
                <a:latin typeface="Muli Semi-Bold"/>
              </a:rPr>
              <a:t>Tổng quan về đề tài</a:t>
            </a: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1080183" cy="2295525"/>
          </a:xfrm>
          <a:prstGeom prst="rect">
            <a:avLst/>
          </a:prstGeom>
        </p:spPr>
        <p:txBody>
          <a:bodyPr lIns="0" tIns="0" rIns="0" bIns="0" rtlCol="0" anchor="t">
            <a:spAutoFit/>
          </a:bodyPr>
          <a:lstStyle/>
          <a:p>
            <a:pPr>
              <a:lnSpc>
                <a:spcPts val="9000"/>
              </a:lnSpc>
            </a:pPr>
            <a:r>
              <a:rPr lang="en-US" sz="7500">
                <a:solidFill>
                  <a:srgbClr val="FFFFFF"/>
                </a:solidFill>
                <a:latin typeface="Muli Semi-Bold"/>
              </a:rPr>
              <a:t>Mô tả hệ thống và các nhiệp vụ cơ bản </a:t>
            </a:r>
          </a:p>
        </p:txBody>
      </p:sp>
      <p:grpSp>
        <p:nvGrpSpPr>
          <p:cNvPr id="3" name="Group 3"/>
          <p:cNvGrpSpPr/>
          <p:nvPr/>
        </p:nvGrpSpPr>
        <p:grpSpPr>
          <a:xfrm>
            <a:off x="1244000" y="4368086"/>
            <a:ext cx="2287958" cy="4119407"/>
            <a:chOff x="0" y="0"/>
            <a:chExt cx="3050611" cy="5492543"/>
          </a:xfrm>
        </p:grpSpPr>
        <p:sp>
          <p:nvSpPr>
            <p:cNvPr id="4" name="TextBox 4"/>
            <p:cNvSpPr txBox="1"/>
            <p:nvPr/>
          </p:nvSpPr>
          <p:spPr>
            <a:xfrm>
              <a:off x="0" y="0"/>
              <a:ext cx="3050611" cy="1828800"/>
            </a:xfrm>
            <a:prstGeom prst="rect">
              <a:avLst/>
            </a:prstGeom>
          </p:spPr>
          <p:txBody>
            <a:bodyPr lIns="0" tIns="0" rIns="0" bIns="0" rtlCol="0" anchor="t">
              <a:spAutoFit/>
            </a:bodyPr>
            <a:lstStyle/>
            <a:p>
              <a:pPr algn="ctr">
                <a:lnSpc>
                  <a:spcPts val="3600"/>
                </a:lnSpc>
              </a:pPr>
              <a:r>
                <a:rPr lang="en-US" sz="3000">
                  <a:solidFill>
                    <a:srgbClr val="FFFFFF"/>
                  </a:solidFill>
                  <a:latin typeface="Muli"/>
                </a:rPr>
                <a:t>ĐĂNG NHẬP VÀ ĐĂNG KÝ</a:t>
              </a:r>
            </a:p>
          </p:txBody>
        </p:sp>
        <p:sp>
          <p:nvSpPr>
            <p:cNvPr id="5" name="TextBox 5"/>
            <p:cNvSpPr txBox="1"/>
            <p:nvPr/>
          </p:nvSpPr>
          <p:spPr>
            <a:xfrm>
              <a:off x="0" y="3501394"/>
              <a:ext cx="3050611" cy="1754928"/>
            </a:xfrm>
            <a:prstGeom prst="rect">
              <a:avLst/>
            </a:prstGeom>
          </p:spPr>
          <p:txBody>
            <a:bodyPr lIns="0" tIns="0" rIns="0" bIns="0" rtlCol="0" anchor="t">
              <a:spAutoFit/>
            </a:bodyPr>
            <a:lstStyle/>
            <a:p>
              <a:pPr>
                <a:lnSpc>
                  <a:spcPts val="2135"/>
                </a:lnSpc>
              </a:pPr>
              <a:r>
                <a:rPr lang="en-US" sz="1525">
                  <a:solidFill>
                    <a:srgbClr val="FFFFFF"/>
                  </a:solidFill>
                  <a:latin typeface="Muli Extra-Light"/>
                </a:rPr>
                <a:t>Người dùng có thể đăng nhập vào tài khoản hiện có hoặc đăng ký tài khoản mới để trải nghiệm toàn bộ tính năng của hệ thống</a:t>
              </a:r>
            </a:p>
          </p:txBody>
        </p:sp>
      </p:grpSp>
      <p:grpSp>
        <p:nvGrpSpPr>
          <p:cNvPr id="6" name="Group 6"/>
          <p:cNvGrpSpPr/>
          <p:nvPr/>
        </p:nvGrpSpPr>
        <p:grpSpPr>
          <a:xfrm>
            <a:off x="13444824" y="4368086"/>
            <a:ext cx="2287958" cy="3928907"/>
            <a:chOff x="0" y="0"/>
            <a:chExt cx="3050611" cy="5238543"/>
          </a:xfrm>
        </p:grpSpPr>
        <p:sp>
          <p:nvSpPr>
            <p:cNvPr id="7" name="TextBox 7"/>
            <p:cNvSpPr txBox="1"/>
            <p:nvPr/>
          </p:nvSpPr>
          <p:spPr>
            <a:xfrm>
              <a:off x="0" y="0"/>
              <a:ext cx="3050611" cy="1219200"/>
            </a:xfrm>
            <a:prstGeom prst="rect">
              <a:avLst/>
            </a:prstGeom>
          </p:spPr>
          <p:txBody>
            <a:bodyPr lIns="0" tIns="0" rIns="0" bIns="0" rtlCol="0" anchor="t">
              <a:spAutoFit/>
            </a:bodyPr>
            <a:lstStyle/>
            <a:p>
              <a:pPr algn="ctr">
                <a:lnSpc>
                  <a:spcPts val="3600"/>
                </a:lnSpc>
              </a:pPr>
              <a:r>
                <a:rPr lang="en-US" sz="3000">
                  <a:solidFill>
                    <a:srgbClr val="FFFFFF"/>
                  </a:solidFill>
                  <a:latin typeface="Muli"/>
                </a:rPr>
                <a:t>QUẢN LÝ ĐƠN HÀNG</a:t>
              </a:r>
            </a:p>
          </p:txBody>
        </p:sp>
        <p:sp>
          <p:nvSpPr>
            <p:cNvPr id="8" name="TextBox 8"/>
            <p:cNvSpPr txBox="1"/>
            <p:nvPr/>
          </p:nvSpPr>
          <p:spPr>
            <a:xfrm>
              <a:off x="0" y="2891794"/>
              <a:ext cx="3050611" cy="2110528"/>
            </a:xfrm>
            <a:prstGeom prst="rect">
              <a:avLst/>
            </a:prstGeom>
          </p:spPr>
          <p:txBody>
            <a:bodyPr lIns="0" tIns="0" rIns="0" bIns="0" rtlCol="0" anchor="t">
              <a:spAutoFit/>
            </a:bodyPr>
            <a:lstStyle/>
            <a:p>
              <a:pPr>
                <a:lnSpc>
                  <a:spcPts val="2134"/>
                </a:lnSpc>
              </a:pPr>
              <a:r>
                <a:rPr lang="en-US" sz="1524">
                  <a:solidFill>
                    <a:srgbClr val="FFFFFF"/>
                  </a:solidFill>
                  <a:latin typeface="Muli Extra-Light"/>
                </a:rPr>
                <a:t>Người dùng có thể xem trạng thái của đơn hàng, theo dõi lịch sử đặt hàng và quản lý thông tin vận chuyển.</a:t>
              </a:r>
            </a:p>
            <a:p>
              <a:pPr>
                <a:lnSpc>
                  <a:spcPts val="2135"/>
                </a:lnSpc>
              </a:pPr>
              <a:endParaRPr lang="en-US" sz="1524">
                <a:solidFill>
                  <a:srgbClr val="FFFFFF"/>
                </a:solidFill>
                <a:latin typeface="Muli Extra-Light"/>
              </a:endParaRPr>
            </a:p>
          </p:txBody>
        </p:sp>
      </p:grpSp>
      <p:grpSp>
        <p:nvGrpSpPr>
          <p:cNvPr id="9" name="Group 9"/>
          <p:cNvGrpSpPr/>
          <p:nvPr/>
        </p:nvGrpSpPr>
        <p:grpSpPr>
          <a:xfrm>
            <a:off x="4293958" y="4368086"/>
            <a:ext cx="2287958" cy="4652807"/>
            <a:chOff x="0" y="0"/>
            <a:chExt cx="3050611" cy="6203743"/>
          </a:xfrm>
        </p:grpSpPr>
        <p:sp>
          <p:nvSpPr>
            <p:cNvPr id="10" name="TextBox 10"/>
            <p:cNvSpPr txBox="1"/>
            <p:nvPr/>
          </p:nvSpPr>
          <p:spPr>
            <a:xfrm>
              <a:off x="0" y="0"/>
              <a:ext cx="3050611" cy="1828800"/>
            </a:xfrm>
            <a:prstGeom prst="rect">
              <a:avLst/>
            </a:prstGeom>
          </p:spPr>
          <p:txBody>
            <a:bodyPr lIns="0" tIns="0" rIns="0" bIns="0" rtlCol="0" anchor="t">
              <a:spAutoFit/>
            </a:bodyPr>
            <a:lstStyle/>
            <a:p>
              <a:pPr algn="ctr">
                <a:lnSpc>
                  <a:spcPts val="3600"/>
                </a:lnSpc>
              </a:pPr>
              <a:r>
                <a:rPr lang="en-US" sz="3000">
                  <a:solidFill>
                    <a:srgbClr val="FFFFFF"/>
                  </a:solidFill>
                  <a:latin typeface="Muli"/>
                </a:rPr>
                <a:t>DUYỆT VÀ TÌM KIẾM SẢN PHẨM</a:t>
              </a:r>
            </a:p>
          </p:txBody>
        </p:sp>
        <p:sp>
          <p:nvSpPr>
            <p:cNvPr id="11" name="TextBox 11"/>
            <p:cNvSpPr txBox="1"/>
            <p:nvPr/>
          </p:nvSpPr>
          <p:spPr>
            <a:xfrm>
              <a:off x="0" y="3501394"/>
              <a:ext cx="3050611" cy="2466128"/>
            </a:xfrm>
            <a:prstGeom prst="rect">
              <a:avLst/>
            </a:prstGeom>
          </p:spPr>
          <p:txBody>
            <a:bodyPr lIns="0" tIns="0" rIns="0" bIns="0" rtlCol="0" anchor="t">
              <a:spAutoFit/>
            </a:bodyPr>
            <a:lstStyle/>
            <a:p>
              <a:pPr>
                <a:lnSpc>
                  <a:spcPts val="2134"/>
                </a:lnSpc>
              </a:pPr>
              <a:r>
                <a:rPr lang="en-US" sz="1524">
                  <a:solidFill>
                    <a:srgbClr val="FFFFFF"/>
                  </a:solidFill>
                  <a:latin typeface="Muli Extra-Light"/>
                </a:rPr>
                <a:t>Người dùng có thể duyệt qua các danh mục sản phẩm hoặc sử dụng chức năng tìm kiếm để nhanh chóng tìm thấy sản phẩm mong muốn.</a:t>
              </a:r>
            </a:p>
            <a:p>
              <a:pPr>
                <a:lnSpc>
                  <a:spcPts val="2135"/>
                </a:lnSpc>
              </a:pPr>
              <a:endParaRPr lang="en-US" sz="1524">
                <a:solidFill>
                  <a:srgbClr val="FFFFFF"/>
                </a:solidFill>
                <a:latin typeface="Muli Extra-Light"/>
              </a:endParaRPr>
            </a:p>
          </p:txBody>
        </p:sp>
      </p:grpSp>
      <p:grpSp>
        <p:nvGrpSpPr>
          <p:cNvPr id="12" name="Group 12"/>
          <p:cNvGrpSpPr/>
          <p:nvPr/>
        </p:nvGrpSpPr>
        <p:grpSpPr>
          <a:xfrm>
            <a:off x="7343916" y="4368086"/>
            <a:ext cx="2287958" cy="4652807"/>
            <a:chOff x="0" y="0"/>
            <a:chExt cx="3050611" cy="6203743"/>
          </a:xfrm>
        </p:grpSpPr>
        <p:sp>
          <p:nvSpPr>
            <p:cNvPr id="13" name="TextBox 13"/>
            <p:cNvSpPr txBox="1"/>
            <p:nvPr/>
          </p:nvSpPr>
          <p:spPr>
            <a:xfrm>
              <a:off x="0" y="0"/>
              <a:ext cx="3050611" cy="1828800"/>
            </a:xfrm>
            <a:prstGeom prst="rect">
              <a:avLst/>
            </a:prstGeom>
          </p:spPr>
          <p:txBody>
            <a:bodyPr lIns="0" tIns="0" rIns="0" bIns="0" rtlCol="0" anchor="t">
              <a:spAutoFit/>
            </a:bodyPr>
            <a:lstStyle/>
            <a:p>
              <a:pPr algn="ctr">
                <a:lnSpc>
                  <a:spcPts val="3600"/>
                </a:lnSpc>
              </a:pPr>
              <a:r>
                <a:rPr lang="en-US" sz="3000">
                  <a:solidFill>
                    <a:srgbClr val="FFFFFF"/>
                  </a:solidFill>
                  <a:latin typeface="Muli"/>
                </a:rPr>
                <a:t>XEM CHI TIẾT SẢN PHẨM</a:t>
              </a:r>
            </a:p>
          </p:txBody>
        </p:sp>
        <p:sp>
          <p:nvSpPr>
            <p:cNvPr id="14" name="TextBox 14"/>
            <p:cNvSpPr txBox="1"/>
            <p:nvPr/>
          </p:nvSpPr>
          <p:spPr>
            <a:xfrm>
              <a:off x="0" y="3501394"/>
              <a:ext cx="3050611" cy="2466128"/>
            </a:xfrm>
            <a:prstGeom prst="rect">
              <a:avLst/>
            </a:prstGeom>
          </p:spPr>
          <p:txBody>
            <a:bodyPr lIns="0" tIns="0" rIns="0" bIns="0" rtlCol="0" anchor="t">
              <a:spAutoFit/>
            </a:bodyPr>
            <a:lstStyle/>
            <a:p>
              <a:pPr>
                <a:lnSpc>
                  <a:spcPts val="2134"/>
                </a:lnSpc>
              </a:pPr>
              <a:r>
                <a:rPr lang="en-US" sz="1524">
                  <a:solidFill>
                    <a:srgbClr val="FFFFFF"/>
                  </a:solidFill>
                  <a:latin typeface="Muli Extra-Light"/>
                </a:rPr>
                <a:t>Hệ thống cung cấp thông tin chi tiết về mỗi sản phẩm bao gồm hình ảnh, mô tả, giá cả, thông số kỹ thuật và đánh giá từ người dùng khác.</a:t>
              </a:r>
            </a:p>
            <a:p>
              <a:pPr>
                <a:lnSpc>
                  <a:spcPts val="2135"/>
                </a:lnSpc>
              </a:pPr>
              <a:endParaRPr lang="en-US" sz="1524">
                <a:solidFill>
                  <a:srgbClr val="FFFFFF"/>
                </a:solidFill>
                <a:latin typeface="Muli Extra-Light"/>
              </a:endParaRPr>
            </a:p>
          </p:txBody>
        </p:sp>
      </p:grpSp>
      <p:grpSp>
        <p:nvGrpSpPr>
          <p:cNvPr id="15" name="Group 15"/>
          <p:cNvGrpSpPr/>
          <p:nvPr/>
        </p:nvGrpSpPr>
        <p:grpSpPr>
          <a:xfrm>
            <a:off x="10394865" y="4368086"/>
            <a:ext cx="2287958" cy="5110007"/>
            <a:chOff x="0" y="0"/>
            <a:chExt cx="3050611" cy="6813343"/>
          </a:xfrm>
        </p:grpSpPr>
        <p:sp>
          <p:nvSpPr>
            <p:cNvPr id="16" name="TextBox 16"/>
            <p:cNvSpPr txBox="1"/>
            <p:nvPr/>
          </p:nvSpPr>
          <p:spPr>
            <a:xfrm>
              <a:off x="0" y="0"/>
              <a:ext cx="3050611" cy="2438400"/>
            </a:xfrm>
            <a:prstGeom prst="rect">
              <a:avLst/>
            </a:prstGeom>
          </p:spPr>
          <p:txBody>
            <a:bodyPr lIns="0" tIns="0" rIns="0" bIns="0" rtlCol="0" anchor="t">
              <a:spAutoFit/>
            </a:bodyPr>
            <a:lstStyle/>
            <a:p>
              <a:pPr algn="ctr">
                <a:lnSpc>
                  <a:spcPts val="3600"/>
                </a:lnSpc>
              </a:pPr>
              <a:r>
                <a:rPr lang="en-US" sz="3000">
                  <a:solidFill>
                    <a:srgbClr val="FFFFFF"/>
                  </a:solidFill>
                  <a:latin typeface="Muli"/>
                </a:rPr>
                <a:t>THÊM VÀO GIỎ HÀNG VÀ THANH TOÁN</a:t>
              </a:r>
            </a:p>
          </p:txBody>
        </p:sp>
        <p:sp>
          <p:nvSpPr>
            <p:cNvPr id="17" name="TextBox 17"/>
            <p:cNvSpPr txBox="1"/>
            <p:nvPr/>
          </p:nvSpPr>
          <p:spPr>
            <a:xfrm>
              <a:off x="0" y="4110994"/>
              <a:ext cx="3050611" cy="2466128"/>
            </a:xfrm>
            <a:prstGeom prst="rect">
              <a:avLst/>
            </a:prstGeom>
          </p:spPr>
          <p:txBody>
            <a:bodyPr lIns="0" tIns="0" rIns="0" bIns="0" rtlCol="0" anchor="t">
              <a:spAutoFit/>
            </a:bodyPr>
            <a:lstStyle/>
            <a:p>
              <a:pPr>
                <a:lnSpc>
                  <a:spcPts val="2134"/>
                </a:lnSpc>
              </a:pPr>
              <a:r>
                <a:rPr lang="en-US" sz="1524">
                  <a:solidFill>
                    <a:srgbClr val="FFFFFF"/>
                  </a:solidFill>
                  <a:latin typeface="Muli Extra-Light"/>
                </a:rPr>
                <a:t>Người dùng có thể thêm sản phẩm vào giỏ hàng và tiến hành thanh toán thông qua các phương thức thanh toán an toàn và thuận tiện.</a:t>
              </a:r>
            </a:p>
            <a:p>
              <a:pPr>
                <a:lnSpc>
                  <a:spcPts val="2135"/>
                </a:lnSpc>
              </a:pPr>
              <a:endParaRPr lang="en-US" sz="1524">
                <a:solidFill>
                  <a:srgbClr val="FFFFFF"/>
                </a:solidFill>
                <a:latin typeface="Muli Extra-Light"/>
              </a:endParaRPr>
            </a:p>
          </p:txBody>
        </p:sp>
      </p:grpSp>
      <p:sp>
        <p:nvSpPr>
          <p:cNvPr id="18" name="Freeform 18"/>
          <p:cNvSpPr/>
          <p:nvPr/>
        </p:nvSpPr>
        <p:spPr>
          <a:xfrm flipH="1">
            <a:off x="13444824" y="-620034"/>
            <a:ext cx="4024687" cy="4528480"/>
          </a:xfrm>
          <a:custGeom>
            <a:avLst/>
            <a:gdLst/>
            <a:ahLst/>
            <a:cxnLst/>
            <a:rect l="l" t="t" r="r" b="b"/>
            <a:pathLst>
              <a:path w="4024687" h="4528480">
                <a:moveTo>
                  <a:pt x="4024687" y="0"/>
                </a:moveTo>
                <a:lnTo>
                  <a:pt x="0" y="0"/>
                </a:lnTo>
                <a:lnTo>
                  <a:pt x="0" y="4528481"/>
                </a:lnTo>
                <a:lnTo>
                  <a:pt x="4024687" y="4528481"/>
                </a:lnTo>
                <a:lnTo>
                  <a:pt x="4024687"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Freeform 2"/>
          <p:cNvSpPr/>
          <p:nvPr/>
        </p:nvSpPr>
        <p:spPr>
          <a:xfrm>
            <a:off x="-1333500" y="4920320"/>
            <a:ext cx="5172523" cy="3956980"/>
          </a:xfrm>
          <a:custGeom>
            <a:avLst/>
            <a:gdLst/>
            <a:ahLst/>
            <a:cxnLst/>
            <a:rect l="l" t="t" r="r" b="b"/>
            <a:pathLst>
              <a:path w="5172523" h="3956980">
                <a:moveTo>
                  <a:pt x="0" y="0"/>
                </a:moveTo>
                <a:lnTo>
                  <a:pt x="5172523" y="0"/>
                </a:lnTo>
                <a:lnTo>
                  <a:pt x="5172523" y="3956980"/>
                </a:lnTo>
                <a:lnTo>
                  <a:pt x="0" y="39569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892308" y="2390775"/>
            <a:ext cx="12840899" cy="5495925"/>
          </a:xfrm>
          <a:prstGeom prst="rect">
            <a:avLst/>
          </a:prstGeom>
        </p:spPr>
        <p:txBody>
          <a:bodyPr lIns="0" tIns="0" rIns="0" bIns="0" rtlCol="0" anchor="t">
            <a:spAutoFit/>
          </a:bodyPr>
          <a:lstStyle/>
          <a:p>
            <a:pPr algn="ctr">
              <a:lnSpc>
                <a:spcPts val="14400"/>
              </a:lnSpc>
            </a:pPr>
            <a:r>
              <a:rPr lang="en-US" sz="12000">
                <a:solidFill>
                  <a:srgbClr val="FFFFFF"/>
                </a:solidFill>
                <a:latin typeface="Muli Semi-Bold"/>
              </a:rPr>
              <a:t>Phân tích </a:t>
            </a:r>
          </a:p>
          <a:p>
            <a:pPr algn="ctr">
              <a:lnSpc>
                <a:spcPts val="14400"/>
              </a:lnSpc>
            </a:pPr>
            <a:r>
              <a:rPr lang="en-US" sz="12000">
                <a:solidFill>
                  <a:srgbClr val="FFFFFF"/>
                </a:solidFill>
                <a:latin typeface="Muli Semi-Bold"/>
              </a:rPr>
              <a:t>&amp;</a:t>
            </a:r>
          </a:p>
          <a:p>
            <a:pPr algn="ctr">
              <a:lnSpc>
                <a:spcPts val="14400"/>
              </a:lnSpc>
            </a:pPr>
            <a:r>
              <a:rPr lang="en-US" sz="12000">
                <a:solidFill>
                  <a:srgbClr val="FFFFFF"/>
                </a:solidFill>
                <a:latin typeface="Muli Semi-Bold"/>
              </a:rPr>
              <a:t> thiết kế </a:t>
            </a:r>
          </a:p>
        </p:txBody>
      </p:sp>
      <p:sp>
        <p:nvSpPr>
          <p:cNvPr id="4" name="Freeform 4"/>
          <p:cNvSpPr/>
          <p:nvPr/>
        </p:nvSpPr>
        <p:spPr>
          <a:xfrm rot="-479821">
            <a:off x="15520716" y="1619948"/>
            <a:ext cx="3477167" cy="2886049"/>
          </a:xfrm>
          <a:custGeom>
            <a:avLst/>
            <a:gdLst/>
            <a:ahLst/>
            <a:cxnLst/>
            <a:rect l="l" t="t" r="r" b="b"/>
            <a:pathLst>
              <a:path w="3477167" h="2886049">
                <a:moveTo>
                  <a:pt x="0" y="0"/>
                </a:moveTo>
                <a:lnTo>
                  <a:pt x="3477168" y="0"/>
                </a:lnTo>
                <a:lnTo>
                  <a:pt x="3477168" y="2886049"/>
                </a:lnTo>
                <a:lnTo>
                  <a:pt x="0" y="2886049"/>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2260365" y="3248690"/>
            <a:ext cx="13767269" cy="3789621"/>
            <a:chOff x="0" y="0"/>
            <a:chExt cx="18356359" cy="5052827"/>
          </a:xfrm>
        </p:grpSpPr>
        <p:sp>
          <p:nvSpPr>
            <p:cNvPr id="4" name="TextBox 4"/>
            <p:cNvSpPr txBox="1"/>
            <p:nvPr/>
          </p:nvSpPr>
          <p:spPr>
            <a:xfrm>
              <a:off x="0" y="-9525"/>
              <a:ext cx="18356359" cy="1635125"/>
            </a:xfrm>
            <a:prstGeom prst="rect">
              <a:avLst/>
            </a:prstGeom>
          </p:spPr>
          <p:txBody>
            <a:bodyPr lIns="0" tIns="0" rIns="0" bIns="0" rtlCol="0" anchor="t">
              <a:spAutoFit/>
            </a:bodyPr>
            <a:lstStyle/>
            <a:p>
              <a:pPr algn="ctr">
                <a:lnSpc>
                  <a:spcPts val="9600"/>
                </a:lnSpc>
              </a:pPr>
              <a:r>
                <a:rPr lang="en-US" sz="8000">
                  <a:solidFill>
                    <a:srgbClr val="FFFFFF"/>
                  </a:solidFill>
                  <a:latin typeface="Muli Semi-Bold"/>
                </a:rPr>
                <a:t>Các mục chính </a:t>
              </a:r>
            </a:p>
          </p:txBody>
        </p:sp>
        <p:sp>
          <p:nvSpPr>
            <p:cNvPr id="5" name="TextBox 5"/>
            <p:cNvSpPr txBox="1"/>
            <p:nvPr/>
          </p:nvSpPr>
          <p:spPr>
            <a:xfrm>
              <a:off x="0" y="3674877"/>
              <a:ext cx="18356359" cy="1377950"/>
            </a:xfrm>
            <a:prstGeom prst="rect">
              <a:avLst/>
            </a:prstGeom>
          </p:spPr>
          <p:txBody>
            <a:bodyPr lIns="0" tIns="0" rIns="0" bIns="0" rtlCol="0" anchor="t">
              <a:spAutoFit/>
            </a:bodyPr>
            <a:lstStyle/>
            <a:p>
              <a:pPr algn="ctr">
                <a:lnSpc>
                  <a:spcPts val="4200"/>
                </a:lnSpc>
              </a:pPr>
              <a:r>
                <a:rPr lang="en-US" sz="3000">
                  <a:solidFill>
                    <a:srgbClr val="FFFFFF"/>
                  </a:solidFill>
                  <a:latin typeface="Muli"/>
                </a:rPr>
                <a:t>Use-case  diagram</a:t>
              </a:r>
            </a:p>
            <a:p>
              <a:pPr algn="ctr">
                <a:lnSpc>
                  <a:spcPts val="4200"/>
                </a:lnSpc>
              </a:pPr>
              <a:r>
                <a:rPr lang="en-US" sz="3000">
                  <a:solidFill>
                    <a:srgbClr val="FFFFFF"/>
                  </a:solidFill>
                  <a:latin typeface="Muli"/>
                </a:rPr>
                <a:t>Thiết kế cơ sở dữ liệu</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1414"/>
        </a:solidFill>
        <a:effectLst/>
      </p:bgPr>
    </p:bg>
    <p:spTree>
      <p:nvGrpSpPr>
        <p:cNvPr id="1" name=""/>
        <p:cNvGrpSpPr/>
        <p:nvPr/>
      </p:nvGrpSpPr>
      <p:grpSpPr>
        <a:xfrm>
          <a:off x="0" y="0"/>
          <a:ext cx="0" cy="0"/>
          <a:chOff x="0" y="0"/>
          <a:chExt cx="0" cy="0"/>
        </a:xfrm>
      </p:grpSpPr>
      <p:sp>
        <p:nvSpPr>
          <p:cNvPr id="2" name="TextBox 2"/>
          <p:cNvSpPr txBox="1"/>
          <p:nvPr/>
        </p:nvSpPr>
        <p:spPr>
          <a:xfrm>
            <a:off x="1459858" y="3947503"/>
            <a:ext cx="6552434" cy="1828800"/>
          </a:xfrm>
          <a:prstGeom prst="rect">
            <a:avLst/>
          </a:prstGeom>
        </p:spPr>
        <p:txBody>
          <a:bodyPr lIns="0" tIns="0" rIns="0" bIns="0" rtlCol="0" anchor="t">
            <a:spAutoFit/>
          </a:bodyPr>
          <a:lstStyle/>
          <a:p>
            <a:pPr>
              <a:lnSpc>
                <a:spcPts val="3600"/>
              </a:lnSpc>
            </a:pPr>
            <a:endParaRPr/>
          </a:p>
          <a:p>
            <a:pPr>
              <a:lnSpc>
                <a:spcPts val="3600"/>
              </a:lnSpc>
            </a:pPr>
            <a:endParaRPr/>
          </a:p>
          <a:p>
            <a:pPr>
              <a:lnSpc>
                <a:spcPts val="3600"/>
              </a:lnSpc>
            </a:pPr>
            <a:r>
              <a:rPr lang="en-US" sz="3000">
                <a:solidFill>
                  <a:srgbClr val="10B5BF"/>
                </a:solidFill>
                <a:latin typeface="Muli"/>
              </a:rPr>
              <a:t>5G có thể cải thiện cuộc sống</a:t>
            </a:r>
          </a:p>
          <a:p>
            <a:pPr>
              <a:lnSpc>
                <a:spcPts val="3600"/>
              </a:lnSpc>
            </a:pPr>
            <a:r>
              <a:rPr lang="en-US" sz="3000">
                <a:solidFill>
                  <a:srgbClr val="10B5BF"/>
                </a:solidFill>
                <a:latin typeface="Muli"/>
              </a:rPr>
              <a:t>của mọi người</a:t>
            </a:r>
          </a:p>
        </p:txBody>
      </p:sp>
      <p:sp>
        <p:nvSpPr>
          <p:cNvPr id="3" name="TextBox 3"/>
          <p:cNvSpPr txBox="1"/>
          <p:nvPr/>
        </p:nvSpPr>
        <p:spPr>
          <a:xfrm>
            <a:off x="1601610" y="1646221"/>
            <a:ext cx="6552434" cy="1965325"/>
          </a:xfrm>
          <a:prstGeom prst="rect">
            <a:avLst/>
          </a:prstGeom>
        </p:spPr>
        <p:txBody>
          <a:bodyPr lIns="0" tIns="0" rIns="0" bIns="0" rtlCol="0" anchor="t">
            <a:spAutoFit/>
          </a:bodyPr>
          <a:lstStyle/>
          <a:p>
            <a:pPr>
              <a:lnSpc>
                <a:spcPts val="7700"/>
              </a:lnSpc>
            </a:pPr>
            <a:r>
              <a:rPr lang="en-US" sz="7000">
                <a:solidFill>
                  <a:srgbClr val="FFFFFF"/>
                </a:solidFill>
                <a:latin typeface="Muli Semi-Bold"/>
              </a:rPr>
              <a:t>Use-case diagram</a:t>
            </a:r>
          </a:p>
        </p:txBody>
      </p:sp>
      <p:grpSp>
        <p:nvGrpSpPr>
          <p:cNvPr id="4" name="Group 4"/>
          <p:cNvGrpSpPr/>
          <p:nvPr/>
        </p:nvGrpSpPr>
        <p:grpSpPr>
          <a:xfrm>
            <a:off x="10732343" y="1579546"/>
            <a:ext cx="6302836" cy="1608505"/>
            <a:chOff x="0" y="0"/>
            <a:chExt cx="8403782" cy="2144674"/>
          </a:xfrm>
        </p:grpSpPr>
        <p:sp>
          <p:nvSpPr>
            <p:cNvPr id="5" name="TextBox 5"/>
            <p:cNvSpPr txBox="1"/>
            <p:nvPr/>
          </p:nvSpPr>
          <p:spPr>
            <a:xfrm>
              <a:off x="0" y="0"/>
              <a:ext cx="8403782" cy="609600"/>
            </a:xfrm>
            <a:prstGeom prst="rect">
              <a:avLst/>
            </a:prstGeom>
          </p:spPr>
          <p:txBody>
            <a:bodyPr lIns="0" tIns="0" rIns="0" bIns="0" rtlCol="0" anchor="t">
              <a:spAutoFit/>
            </a:bodyPr>
            <a:lstStyle/>
            <a:p>
              <a:pPr>
                <a:lnSpc>
                  <a:spcPts val="3600"/>
                </a:lnSpc>
              </a:pPr>
              <a:r>
                <a:rPr lang="en-US" sz="3000">
                  <a:solidFill>
                    <a:srgbClr val="FFFFFF"/>
                  </a:solidFill>
                  <a:latin typeface="Muli"/>
                </a:rPr>
                <a:t>THỰC THỂ ADMIN:</a:t>
              </a:r>
            </a:p>
          </p:txBody>
        </p:sp>
        <p:sp>
          <p:nvSpPr>
            <p:cNvPr id="6" name="TextBox 6"/>
            <p:cNvSpPr txBox="1"/>
            <p:nvPr/>
          </p:nvSpPr>
          <p:spPr>
            <a:xfrm>
              <a:off x="0" y="767782"/>
              <a:ext cx="8403782" cy="13895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Muli Extra-Light"/>
                </a:rPr>
                <a:t>Quản lý người dùng</a:t>
              </a:r>
            </a:p>
            <a:p>
              <a:pPr marL="431801" lvl="1" indent="-215900">
                <a:lnSpc>
                  <a:spcPts val="2800"/>
                </a:lnSpc>
                <a:buFont typeface="Arial"/>
                <a:buChar char="•"/>
              </a:pPr>
              <a:r>
                <a:rPr lang="en-US" sz="2000">
                  <a:solidFill>
                    <a:srgbClr val="FFFFFF"/>
                  </a:solidFill>
                  <a:latin typeface="Muli Extra-Light"/>
                </a:rPr>
                <a:t>Quản lý sản phẩm</a:t>
              </a:r>
            </a:p>
            <a:p>
              <a:pPr marL="431800" lvl="1" indent="-215900">
                <a:lnSpc>
                  <a:spcPts val="2800"/>
                </a:lnSpc>
                <a:buFont typeface="Arial"/>
                <a:buChar char="•"/>
              </a:pPr>
              <a:r>
                <a:rPr lang="en-US" sz="2000">
                  <a:solidFill>
                    <a:srgbClr val="FFFFFF"/>
                  </a:solidFill>
                  <a:latin typeface="Muli Extra-Light"/>
                </a:rPr>
                <a:t>Quản lý đơn hàng</a:t>
              </a:r>
            </a:p>
          </p:txBody>
        </p:sp>
      </p:grpSp>
      <p:grpSp>
        <p:nvGrpSpPr>
          <p:cNvPr id="7" name="Group 7"/>
          <p:cNvGrpSpPr/>
          <p:nvPr/>
        </p:nvGrpSpPr>
        <p:grpSpPr>
          <a:xfrm>
            <a:off x="10732343" y="4057650"/>
            <a:ext cx="6302836" cy="1608505"/>
            <a:chOff x="0" y="0"/>
            <a:chExt cx="8403782" cy="2144674"/>
          </a:xfrm>
        </p:grpSpPr>
        <p:sp>
          <p:nvSpPr>
            <p:cNvPr id="8" name="TextBox 8"/>
            <p:cNvSpPr txBox="1"/>
            <p:nvPr/>
          </p:nvSpPr>
          <p:spPr>
            <a:xfrm>
              <a:off x="0" y="0"/>
              <a:ext cx="8403782" cy="609600"/>
            </a:xfrm>
            <a:prstGeom prst="rect">
              <a:avLst/>
            </a:prstGeom>
          </p:spPr>
          <p:txBody>
            <a:bodyPr lIns="0" tIns="0" rIns="0" bIns="0" rtlCol="0" anchor="t">
              <a:spAutoFit/>
            </a:bodyPr>
            <a:lstStyle/>
            <a:p>
              <a:pPr>
                <a:lnSpc>
                  <a:spcPts val="3600"/>
                </a:lnSpc>
              </a:pPr>
              <a:r>
                <a:rPr lang="en-US" sz="3000">
                  <a:solidFill>
                    <a:srgbClr val="FFFFFF"/>
                  </a:solidFill>
                  <a:latin typeface="Muli"/>
                </a:rPr>
                <a:t>THỰC THỂ USER</a:t>
              </a:r>
            </a:p>
          </p:txBody>
        </p:sp>
        <p:sp>
          <p:nvSpPr>
            <p:cNvPr id="9" name="TextBox 9"/>
            <p:cNvSpPr txBox="1"/>
            <p:nvPr/>
          </p:nvSpPr>
          <p:spPr>
            <a:xfrm>
              <a:off x="0" y="767782"/>
              <a:ext cx="8403782" cy="1389592"/>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FFFFFF"/>
                  </a:solidFill>
                  <a:latin typeface="Muli Extra-Light"/>
                </a:rPr>
                <a:t>Quản lý tài khoản</a:t>
              </a:r>
            </a:p>
            <a:p>
              <a:pPr marL="431801" lvl="1" indent="-215900">
                <a:lnSpc>
                  <a:spcPts val="2800"/>
                </a:lnSpc>
                <a:buFont typeface="Arial"/>
                <a:buChar char="•"/>
              </a:pPr>
              <a:r>
                <a:rPr lang="en-US" sz="2000">
                  <a:solidFill>
                    <a:srgbClr val="FFFFFF"/>
                  </a:solidFill>
                  <a:latin typeface="Muli Extra-Light"/>
                </a:rPr>
                <a:t>Quản lý sản phẩm</a:t>
              </a:r>
            </a:p>
            <a:p>
              <a:pPr marL="431800" lvl="1" indent="-215900">
                <a:lnSpc>
                  <a:spcPts val="2800"/>
                </a:lnSpc>
                <a:buFont typeface="Arial"/>
                <a:buChar char="•"/>
              </a:pPr>
              <a:r>
                <a:rPr lang="en-US" sz="2000">
                  <a:solidFill>
                    <a:srgbClr val="FFFFFF"/>
                  </a:solidFill>
                  <a:latin typeface="Muli Extra-Light"/>
                </a:rPr>
                <a:t>Quản lý đơn hàng</a:t>
              </a:r>
            </a:p>
          </p:txBody>
        </p:sp>
      </p:grpSp>
      <p:grpSp>
        <p:nvGrpSpPr>
          <p:cNvPr id="10" name="Group 10"/>
          <p:cNvGrpSpPr/>
          <p:nvPr/>
        </p:nvGrpSpPr>
        <p:grpSpPr>
          <a:xfrm>
            <a:off x="10732343" y="6532930"/>
            <a:ext cx="6302836" cy="903655"/>
            <a:chOff x="0" y="0"/>
            <a:chExt cx="8403782" cy="1204874"/>
          </a:xfrm>
        </p:grpSpPr>
        <p:sp>
          <p:nvSpPr>
            <p:cNvPr id="11" name="TextBox 11"/>
            <p:cNvSpPr txBox="1"/>
            <p:nvPr/>
          </p:nvSpPr>
          <p:spPr>
            <a:xfrm>
              <a:off x="0" y="0"/>
              <a:ext cx="8403782" cy="609600"/>
            </a:xfrm>
            <a:prstGeom prst="rect">
              <a:avLst/>
            </a:prstGeom>
          </p:spPr>
          <p:txBody>
            <a:bodyPr lIns="0" tIns="0" rIns="0" bIns="0" rtlCol="0" anchor="t">
              <a:spAutoFit/>
            </a:bodyPr>
            <a:lstStyle/>
            <a:p>
              <a:pPr>
                <a:lnSpc>
                  <a:spcPts val="3600"/>
                </a:lnSpc>
              </a:pPr>
              <a:r>
                <a:rPr lang="en-US" sz="3000">
                  <a:solidFill>
                    <a:srgbClr val="FFFFFF"/>
                  </a:solidFill>
                  <a:latin typeface="Muli"/>
                </a:rPr>
                <a:t>THỰC THỂ KHÁCH VÃNG LAI</a:t>
              </a:r>
            </a:p>
          </p:txBody>
        </p:sp>
        <p:sp>
          <p:nvSpPr>
            <p:cNvPr id="12" name="TextBox 12"/>
            <p:cNvSpPr txBox="1"/>
            <p:nvPr/>
          </p:nvSpPr>
          <p:spPr>
            <a:xfrm>
              <a:off x="0" y="767782"/>
              <a:ext cx="8403782" cy="449792"/>
            </a:xfrm>
            <a:prstGeom prst="rect">
              <a:avLst/>
            </a:prstGeom>
          </p:spPr>
          <p:txBody>
            <a:bodyPr lIns="0" tIns="0" rIns="0" bIns="0" rtlCol="0" anchor="t">
              <a:spAutoFit/>
            </a:bodyPr>
            <a:lstStyle/>
            <a:p>
              <a:pPr marL="431800" lvl="1" indent="-215900">
                <a:lnSpc>
                  <a:spcPts val="2800"/>
                </a:lnSpc>
                <a:buFont typeface="Arial"/>
                <a:buChar char="•"/>
              </a:pPr>
              <a:r>
                <a:rPr lang="en-US" sz="2000">
                  <a:solidFill>
                    <a:srgbClr val="FFFFFF"/>
                  </a:solidFill>
                  <a:latin typeface="Muli Extra-Light"/>
                </a:rPr>
                <a:t>Truy cập website</a:t>
              </a:r>
            </a:p>
          </p:txBody>
        </p:sp>
      </p:grpSp>
      <p:sp>
        <p:nvSpPr>
          <p:cNvPr id="13" name="Freeform 13"/>
          <p:cNvSpPr/>
          <p:nvPr/>
        </p:nvSpPr>
        <p:spPr>
          <a:xfrm>
            <a:off x="8012292" y="1287631"/>
            <a:ext cx="1901285" cy="6700564"/>
          </a:xfrm>
          <a:custGeom>
            <a:avLst/>
            <a:gdLst/>
            <a:ahLst/>
            <a:cxnLst/>
            <a:rect l="l" t="t" r="r" b="b"/>
            <a:pathLst>
              <a:path w="1901285" h="6700564">
                <a:moveTo>
                  <a:pt x="0" y="0"/>
                </a:moveTo>
                <a:lnTo>
                  <a:pt x="1901285" y="0"/>
                </a:lnTo>
                <a:lnTo>
                  <a:pt x="1901285" y="6700564"/>
                </a:lnTo>
                <a:lnTo>
                  <a:pt x="0" y="6700564"/>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1809</Words>
  <Application>Microsoft Office PowerPoint</Application>
  <PresentationFormat>Custom</PresentationFormat>
  <Paragraphs>159</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Muli</vt:lpstr>
      <vt:lpstr>Calibri</vt:lpstr>
      <vt:lpstr>Arial</vt:lpstr>
      <vt:lpstr>Muli Extra-Light</vt:lpstr>
      <vt:lpstr>Muli Semi-Bold</vt:lpstr>
      <vt:lpstr>Muli Bold</vt:lpstr>
      <vt:lpstr>Cabin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MockProject3</dc:title>
  <dc:creator>ngọc tuấn</dc:creator>
  <cp:lastModifiedBy>ngọc tuấn</cp:lastModifiedBy>
  <cp:revision>2</cp:revision>
  <dcterms:created xsi:type="dcterms:W3CDTF">2006-08-16T00:00:00Z</dcterms:created>
  <dcterms:modified xsi:type="dcterms:W3CDTF">2024-04-16T12:30:03Z</dcterms:modified>
  <dc:identifier>DAGCjqR7xJU</dc:identifier>
</cp:coreProperties>
</file>